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57" r:id="rId2"/>
    <p:sldId id="330" r:id="rId3"/>
    <p:sldId id="380" r:id="rId4"/>
    <p:sldId id="381" r:id="rId5"/>
    <p:sldId id="382" r:id="rId6"/>
    <p:sldId id="383" r:id="rId7"/>
    <p:sldId id="379" r:id="rId8"/>
  </p:sldIdLst>
  <p:sldSz cx="9144000" cy="6858000" type="screen4x3"/>
  <p:notesSz cx="6645275" cy="97758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1CC"/>
    <a:srgbClr val="0064D2"/>
    <a:srgbClr val="006EE6"/>
    <a:srgbClr val="004EA4"/>
    <a:srgbClr val="4BA1FF"/>
    <a:srgbClr val="75B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75" autoAdjust="0"/>
    <p:restoredTop sz="93717" autoAdjust="0"/>
  </p:normalViewPr>
  <p:slideViewPr>
    <p:cSldViewPr snapToGrid="0" showGuides="1">
      <p:cViewPr varScale="1">
        <p:scale>
          <a:sx n="67" d="100"/>
          <a:sy n="67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59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8" Type="http://schemas.openxmlformats.org/officeDocument/2006/relationships/customXml" Target="../customXml/item2.xml"/><Relationship Id="rId5" Type="http://schemas.openxmlformats.org/officeDocument/2006/relationships/slide" Target="slides/slide4.xml"/><Relationship Id="rId57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Relationship Id="rId56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64118" y="0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312F9-F04B-46DD-B7A4-189F425D5A58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64118" y="9285337"/>
            <a:ext cx="2879619" cy="4887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FBB58-AB17-43E9-97C0-45EEE8DACB9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4277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64118" y="0"/>
            <a:ext cx="2879619" cy="4904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9FB22-999A-44C5-B841-505B794D046B}" type="datetimeFigureOut">
              <a:rPr lang="fr-FR" smtClean="0"/>
              <a:t>07/05/2020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23950" y="1222375"/>
            <a:ext cx="4397375" cy="3298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64528" y="4704616"/>
            <a:ext cx="5316220" cy="38492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64118" y="9285338"/>
            <a:ext cx="2879619" cy="490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FFDDAB-6955-4452-BF2E-55C46F7B3F9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680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FFDDAB-6955-4452-BF2E-55C46F7B3F9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02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139A36D-91FA-44D9-A4CE-4BF2625B6020}" type="datetime1">
              <a:rPr lang="fr-FR" smtClean="0"/>
              <a:pPr/>
              <a:t>07/05/2020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F3282674-910A-4290-A4A3-26DE56D2DD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811" y="254102"/>
            <a:ext cx="334688" cy="333976"/>
          </a:xfrm>
          <a:prstGeom prst="rect">
            <a:avLst/>
          </a:prstGeom>
        </p:spPr>
      </p:pic>
      <p:sp>
        <p:nvSpPr>
          <p:cNvPr id="10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 userDrawn="1"/>
        </p:nvSpPr>
        <p:spPr>
          <a:xfrm>
            <a:off x="817099" y="142477"/>
            <a:ext cx="2738901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3400" spc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SOMMAIRE</a:t>
            </a:r>
            <a:endParaRPr sz="3400" spc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="" xmlns:a16="http://schemas.microsoft.com/office/drawing/2014/main" id="{5F5CA8F2-608E-4E51-B93E-1204EE4C1A1E}"/>
              </a:ext>
            </a:extLst>
          </p:cNvPr>
          <p:cNvSpPr/>
          <p:nvPr userDrawn="1"/>
        </p:nvSpPr>
        <p:spPr>
          <a:xfrm>
            <a:off x="457193" y="655666"/>
            <a:ext cx="8233409" cy="0"/>
          </a:xfrm>
          <a:custGeom>
            <a:avLst/>
            <a:gdLst/>
            <a:ahLst/>
            <a:cxnLst/>
            <a:rect l="l" t="t" r="r" b="b"/>
            <a:pathLst>
              <a:path w="8233409">
                <a:moveTo>
                  <a:pt x="0" y="0"/>
                </a:moveTo>
                <a:lnTo>
                  <a:pt x="823320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94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C43D3-6DFF-4C63-941F-841A4215650E}" type="datetime1">
              <a:rPr lang="fr-FR" smtClean="0"/>
              <a:t>07/05/2020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PRÉSENTATION DE  PÔLE EMPLOI   I  JUILLET 2017 I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6052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="" xmlns:a16="http://schemas.microsoft.com/office/drawing/2014/main" id="{AC720154-C9D0-4B69-8929-E67D15708A9E}"/>
              </a:ext>
            </a:extLst>
          </p:cNvPr>
          <p:cNvSpPr/>
          <p:nvPr userDrawn="1"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rgbClr val="EA49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78951BF-69F7-4835-B4D0-D03E74AE225A}"/>
              </a:ext>
            </a:extLst>
          </p:cNvPr>
          <p:cNvSpPr/>
          <p:nvPr userDrawn="1"/>
        </p:nvSpPr>
        <p:spPr>
          <a:xfrm>
            <a:off x="477367" y="457200"/>
            <a:ext cx="8213484" cy="5947410"/>
          </a:xfrm>
          <a:custGeom>
            <a:avLst/>
            <a:gdLst/>
            <a:ahLst/>
            <a:cxnLst/>
            <a:rect l="l" t="t" r="r" b="b"/>
            <a:pathLst>
              <a:path w="3829050" h="5947410">
                <a:moveTo>
                  <a:pt x="0" y="5947194"/>
                </a:moveTo>
                <a:lnTo>
                  <a:pt x="3828605" y="5947194"/>
                </a:lnTo>
                <a:lnTo>
                  <a:pt x="3828605" y="0"/>
                </a:lnTo>
                <a:lnTo>
                  <a:pt x="0" y="0"/>
                </a:lnTo>
                <a:lnTo>
                  <a:pt x="0" y="59471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AE2A4475-5E73-41AA-ADAF-51A02575BC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645" y="524657"/>
            <a:ext cx="4318345" cy="582039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694" y="1969073"/>
            <a:ext cx="3654157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10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494A9F8-AAC7-4FA6-8CC7-DAD64A0F4777}" type="datetime1">
              <a:rPr lang="fr-FR" smtClean="0"/>
              <a:pPr/>
              <a:t>07/05/2020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mtClean="0"/>
              <a:t>PRÉSENTATION DE  PÔLE EMPLOI   I  JUILLET 2017 I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C3AFE5-AA87-46A3-8AEF-92DC5C6A712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8" name="Espace réservé du texte 17">
            <a:extLst>
              <a:ext uri="{FF2B5EF4-FFF2-40B4-BE49-F238E27FC236}">
                <a16:creationId xmlns="" xmlns:a16="http://schemas.microsoft.com/office/drawing/2014/main" id="{84753C28-CE5C-4068-A1C7-0E6E8A30FB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6694" y="3197452"/>
            <a:ext cx="3654157" cy="914400"/>
          </a:xfrm>
        </p:spPr>
        <p:txBody>
          <a:bodyPr>
            <a:noAutofit/>
          </a:bodyPr>
          <a:lstStyle>
            <a:lvl1pPr marL="0" indent="0">
              <a:buNone/>
              <a:defRPr sz="31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582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2DD8753-9E03-41EA-B945-1C1045D32329}" type="datetime1">
              <a:rPr lang="fr-FR" smtClean="0"/>
              <a:pPr/>
              <a:t>07/05/2020</a:t>
            </a:fld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F3282674-910A-4290-A4A3-26DE56D2DD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811" y="254102"/>
            <a:ext cx="334688" cy="333976"/>
          </a:xfrm>
          <a:prstGeom prst="rect">
            <a:avLst/>
          </a:prstGeom>
        </p:spPr>
      </p:pic>
      <p:sp>
        <p:nvSpPr>
          <p:cNvPr id="11" name="object 9">
            <a:extLst>
              <a:ext uri="{FF2B5EF4-FFF2-40B4-BE49-F238E27FC236}">
                <a16:creationId xmlns="" xmlns:a16="http://schemas.microsoft.com/office/drawing/2014/main" id="{5F5CA8F2-608E-4E51-B93E-1204EE4C1A1E}"/>
              </a:ext>
            </a:extLst>
          </p:cNvPr>
          <p:cNvSpPr/>
          <p:nvPr userDrawn="1"/>
        </p:nvSpPr>
        <p:spPr>
          <a:xfrm>
            <a:off x="457193" y="655666"/>
            <a:ext cx="8233409" cy="0"/>
          </a:xfrm>
          <a:custGeom>
            <a:avLst/>
            <a:gdLst/>
            <a:ahLst/>
            <a:cxnLst/>
            <a:rect l="l" t="t" r="r" b="b"/>
            <a:pathLst>
              <a:path w="8233409">
                <a:moveTo>
                  <a:pt x="0" y="0"/>
                </a:moveTo>
                <a:lnTo>
                  <a:pt x="823320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lide Number Placeholder 5">
            <a:extLst>
              <a:ext uri="{FF2B5EF4-FFF2-40B4-BE49-F238E27FC236}">
                <a16:creationId xmlns="" xmlns:a16="http://schemas.microsoft.com/office/drawing/2014/main" id="{92E4F06C-86B5-4F5C-9790-20D93148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74929" y="287758"/>
            <a:ext cx="431232" cy="36512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C3AFE5-AA87-46A3-8AEF-92DC5C6A712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46412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="" xmlns:a16="http://schemas.microsoft.com/office/drawing/2014/main" id="{AC720154-C9D0-4B69-8929-E67D15708A9E}"/>
              </a:ext>
            </a:extLst>
          </p:cNvPr>
          <p:cNvSpPr/>
          <p:nvPr userDrawn="1"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78951BF-69F7-4835-B4D0-D03E74AE225A}"/>
              </a:ext>
            </a:extLst>
          </p:cNvPr>
          <p:cNvSpPr/>
          <p:nvPr userDrawn="1"/>
        </p:nvSpPr>
        <p:spPr>
          <a:xfrm>
            <a:off x="477367" y="457200"/>
            <a:ext cx="8213484" cy="5947410"/>
          </a:xfrm>
          <a:custGeom>
            <a:avLst/>
            <a:gdLst/>
            <a:ahLst/>
            <a:cxnLst/>
            <a:rect l="l" t="t" r="r" b="b"/>
            <a:pathLst>
              <a:path w="3829050" h="5947410">
                <a:moveTo>
                  <a:pt x="0" y="5947194"/>
                </a:moveTo>
                <a:lnTo>
                  <a:pt x="3828605" y="5947194"/>
                </a:lnTo>
                <a:lnTo>
                  <a:pt x="3828605" y="0"/>
                </a:lnTo>
                <a:lnTo>
                  <a:pt x="0" y="0"/>
                </a:lnTo>
                <a:lnTo>
                  <a:pt x="0" y="59471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AE2A4475-5E73-41AA-ADAF-51A02575BC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645" y="524657"/>
            <a:ext cx="4318345" cy="582039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694" y="1969073"/>
            <a:ext cx="3654157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100" cap="all" baseline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="" xmlns:a16="http://schemas.microsoft.com/office/drawing/2014/main" id="{84753C28-CE5C-4068-A1C7-0E6E8A30FB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6694" y="3252869"/>
            <a:ext cx="3654157" cy="914400"/>
          </a:xfrm>
        </p:spPr>
        <p:txBody>
          <a:bodyPr>
            <a:noAutofit/>
          </a:bodyPr>
          <a:lstStyle>
            <a:lvl1pPr marL="0" indent="0">
              <a:buNone/>
              <a:defRPr sz="310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252659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F3282674-910A-4290-A4A3-26DE56D2DD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811" y="254102"/>
            <a:ext cx="334688" cy="333976"/>
          </a:xfrm>
          <a:prstGeom prst="rect">
            <a:avLst/>
          </a:prstGeom>
        </p:spPr>
      </p:pic>
      <p:sp>
        <p:nvSpPr>
          <p:cNvPr id="10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 userDrawn="1"/>
        </p:nvSpPr>
        <p:spPr>
          <a:xfrm>
            <a:off x="817100" y="142477"/>
            <a:ext cx="3259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3400" spc="-760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fr-FR" sz="3400" spc="-76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3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="" xmlns:a16="http://schemas.microsoft.com/office/drawing/2014/main" id="{5F5CA8F2-608E-4E51-B93E-1204EE4C1A1E}"/>
              </a:ext>
            </a:extLst>
          </p:cNvPr>
          <p:cNvSpPr/>
          <p:nvPr userDrawn="1"/>
        </p:nvSpPr>
        <p:spPr>
          <a:xfrm>
            <a:off x="457193" y="655666"/>
            <a:ext cx="8233409" cy="0"/>
          </a:xfrm>
          <a:custGeom>
            <a:avLst/>
            <a:gdLst/>
            <a:ahLst/>
            <a:cxnLst/>
            <a:rect l="l" t="t" r="r" b="b"/>
            <a:pathLst>
              <a:path w="8233409">
                <a:moveTo>
                  <a:pt x="0" y="0"/>
                </a:moveTo>
                <a:lnTo>
                  <a:pt x="823320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="" xmlns:a16="http://schemas.microsoft.com/office/drawing/2014/main" id="{A82D5BD8-C2F8-486F-91E8-B2B829FB4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74929" y="296304"/>
            <a:ext cx="431232" cy="365125"/>
          </a:xfrm>
        </p:spPr>
        <p:txBody>
          <a:bodyPr/>
          <a:lstStyle>
            <a:lvl1pPr algn="l">
              <a:defRPr sz="8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C3AFE5-AA87-46A3-8AEF-92DC5C6A712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7206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="" xmlns:a16="http://schemas.microsoft.com/office/drawing/2014/main" id="{AC720154-C9D0-4B69-8929-E67D15708A9E}"/>
              </a:ext>
            </a:extLst>
          </p:cNvPr>
          <p:cNvSpPr/>
          <p:nvPr userDrawn="1"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78951BF-69F7-4835-B4D0-D03E74AE225A}"/>
              </a:ext>
            </a:extLst>
          </p:cNvPr>
          <p:cNvSpPr/>
          <p:nvPr userDrawn="1"/>
        </p:nvSpPr>
        <p:spPr>
          <a:xfrm>
            <a:off x="477367" y="457200"/>
            <a:ext cx="8213484" cy="5947410"/>
          </a:xfrm>
          <a:custGeom>
            <a:avLst/>
            <a:gdLst/>
            <a:ahLst/>
            <a:cxnLst/>
            <a:rect l="l" t="t" r="r" b="b"/>
            <a:pathLst>
              <a:path w="3829050" h="5947410">
                <a:moveTo>
                  <a:pt x="0" y="5947194"/>
                </a:moveTo>
                <a:lnTo>
                  <a:pt x="3828605" y="5947194"/>
                </a:lnTo>
                <a:lnTo>
                  <a:pt x="3828605" y="0"/>
                </a:lnTo>
                <a:lnTo>
                  <a:pt x="0" y="0"/>
                </a:lnTo>
                <a:lnTo>
                  <a:pt x="0" y="59471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AE2A4475-5E73-41AA-ADAF-51A02575BC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645" y="524657"/>
            <a:ext cx="4318345" cy="582039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694" y="1969073"/>
            <a:ext cx="3654157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100" cap="all" baseline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="" xmlns:a16="http://schemas.microsoft.com/office/drawing/2014/main" id="{84753C28-CE5C-4068-A1C7-0E6E8A30FB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6694" y="3206688"/>
            <a:ext cx="3654157" cy="914400"/>
          </a:xfrm>
        </p:spPr>
        <p:txBody>
          <a:bodyPr>
            <a:noAutofit/>
          </a:bodyPr>
          <a:lstStyle>
            <a:lvl1pPr marL="0" indent="0">
              <a:buNone/>
              <a:defRPr sz="3100" cap="all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5590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Modifier le style des sous-titres du masque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F3282674-910A-4290-A4A3-26DE56D2DD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811" y="254102"/>
            <a:ext cx="334688" cy="333976"/>
          </a:xfrm>
          <a:prstGeom prst="rect">
            <a:avLst/>
          </a:prstGeom>
        </p:spPr>
      </p:pic>
      <p:sp>
        <p:nvSpPr>
          <p:cNvPr id="11" name="object 9">
            <a:extLst>
              <a:ext uri="{FF2B5EF4-FFF2-40B4-BE49-F238E27FC236}">
                <a16:creationId xmlns="" xmlns:a16="http://schemas.microsoft.com/office/drawing/2014/main" id="{5F5CA8F2-608E-4E51-B93E-1204EE4C1A1E}"/>
              </a:ext>
            </a:extLst>
          </p:cNvPr>
          <p:cNvSpPr/>
          <p:nvPr userDrawn="1"/>
        </p:nvSpPr>
        <p:spPr>
          <a:xfrm>
            <a:off x="457193" y="655666"/>
            <a:ext cx="8233409" cy="0"/>
          </a:xfrm>
          <a:custGeom>
            <a:avLst/>
            <a:gdLst/>
            <a:ahLst/>
            <a:cxnLst/>
            <a:rect l="l" t="t" r="r" b="b"/>
            <a:pathLst>
              <a:path w="8233409">
                <a:moveTo>
                  <a:pt x="0" y="0"/>
                </a:moveTo>
                <a:lnTo>
                  <a:pt x="823320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Slide Number Placeholder 5">
            <a:extLst>
              <a:ext uri="{FF2B5EF4-FFF2-40B4-BE49-F238E27FC236}">
                <a16:creationId xmlns="" xmlns:a16="http://schemas.microsoft.com/office/drawing/2014/main" id="{0ACF7D84-E653-444C-B290-2C4B56ED6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74929" y="296304"/>
            <a:ext cx="431232" cy="365125"/>
          </a:xfrm>
        </p:spPr>
        <p:txBody>
          <a:bodyPr/>
          <a:lstStyle>
            <a:lvl1pPr algn="l">
              <a:defRPr sz="80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C3AFE5-AA87-46A3-8AEF-92DC5C6A712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801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="" xmlns:a16="http://schemas.microsoft.com/office/drawing/2014/main" id="{AC720154-C9D0-4B69-8929-E67D15708A9E}"/>
              </a:ext>
            </a:extLst>
          </p:cNvPr>
          <p:cNvSpPr/>
          <p:nvPr userDrawn="1"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5">
            <a:extLst>
              <a:ext uri="{FF2B5EF4-FFF2-40B4-BE49-F238E27FC236}">
                <a16:creationId xmlns="" xmlns:a16="http://schemas.microsoft.com/office/drawing/2014/main" id="{A78951BF-69F7-4835-B4D0-D03E74AE225A}"/>
              </a:ext>
            </a:extLst>
          </p:cNvPr>
          <p:cNvSpPr/>
          <p:nvPr userDrawn="1"/>
        </p:nvSpPr>
        <p:spPr>
          <a:xfrm>
            <a:off x="477367" y="457200"/>
            <a:ext cx="8213484" cy="5947410"/>
          </a:xfrm>
          <a:custGeom>
            <a:avLst/>
            <a:gdLst/>
            <a:ahLst/>
            <a:cxnLst/>
            <a:rect l="l" t="t" r="r" b="b"/>
            <a:pathLst>
              <a:path w="3829050" h="5947410">
                <a:moveTo>
                  <a:pt x="0" y="5947194"/>
                </a:moveTo>
                <a:lnTo>
                  <a:pt x="3828605" y="5947194"/>
                </a:lnTo>
                <a:lnTo>
                  <a:pt x="3828605" y="0"/>
                </a:lnTo>
                <a:lnTo>
                  <a:pt x="0" y="0"/>
                </a:lnTo>
                <a:lnTo>
                  <a:pt x="0" y="594719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="" xmlns:a16="http://schemas.microsoft.com/office/drawing/2014/main" id="{AE2A4475-5E73-41AA-ADAF-51A02575BC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645" y="524657"/>
            <a:ext cx="4318345" cy="582039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6694" y="1969073"/>
            <a:ext cx="3654157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1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="" xmlns:a16="http://schemas.microsoft.com/office/drawing/2014/main" id="{84753C28-CE5C-4068-A1C7-0E6E8A30FBA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36694" y="3225160"/>
            <a:ext cx="3580833" cy="914400"/>
          </a:xfrm>
        </p:spPr>
        <p:txBody>
          <a:bodyPr>
            <a:noAutofit/>
          </a:bodyPr>
          <a:lstStyle>
            <a:lvl1pPr marL="0" indent="0">
              <a:buNone/>
              <a:defRPr sz="31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79224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3" y="1036638"/>
            <a:ext cx="7772400" cy="982662"/>
          </a:xfrm>
        </p:spPr>
        <p:txBody>
          <a:bodyPr anchor="t">
            <a:normAutofit/>
          </a:bodyPr>
          <a:lstStyle>
            <a:lvl1pPr algn="l">
              <a:defRPr sz="34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</a:t>
            </a:r>
            <a:r>
              <a:rPr lang="fr-FR" dirty="0" smtClean="0"/>
              <a:t>du </a:t>
            </a:r>
            <a:r>
              <a:rPr lang="fr-FR" dirty="0"/>
              <a:t>titre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="" xmlns:a16="http://schemas.microsoft.com/office/drawing/2014/main" id="{F3282674-910A-4290-A4A3-26DE56D2DD4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3811" y="254102"/>
            <a:ext cx="334688" cy="333976"/>
          </a:xfrm>
          <a:prstGeom prst="rect">
            <a:avLst/>
          </a:prstGeom>
        </p:spPr>
      </p:pic>
      <p:sp>
        <p:nvSpPr>
          <p:cNvPr id="10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 userDrawn="1"/>
        </p:nvSpPr>
        <p:spPr>
          <a:xfrm>
            <a:off x="817100" y="142477"/>
            <a:ext cx="325900" cy="536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3400" spc="-760" dirty="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3    .</a:t>
            </a:r>
            <a:endParaRPr sz="3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="" xmlns:a16="http://schemas.microsoft.com/office/drawing/2014/main" id="{5F5CA8F2-608E-4E51-B93E-1204EE4C1A1E}"/>
              </a:ext>
            </a:extLst>
          </p:cNvPr>
          <p:cNvSpPr/>
          <p:nvPr userDrawn="1"/>
        </p:nvSpPr>
        <p:spPr>
          <a:xfrm>
            <a:off x="457193" y="655666"/>
            <a:ext cx="8233409" cy="0"/>
          </a:xfrm>
          <a:custGeom>
            <a:avLst/>
            <a:gdLst/>
            <a:ahLst/>
            <a:cxnLst/>
            <a:rect l="l" t="t" r="r" b="b"/>
            <a:pathLst>
              <a:path w="8233409">
                <a:moveTo>
                  <a:pt x="0" y="0"/>
                </a:moveTo>
                <a:lnTo>
                  <a:pt x="8233206" y="0"/>
                </a:lnTo>
              </a:path>
            </a:pathLst>
          </a:custGeom>
          <a:ln w="38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5"/>
          </p:nvPr>
        </p:nvSpPr>
        <p:spPr>
          <a:xfrm>
            <a:off x="454025" y="1993900"/>
            <a:ext cx="7775575" cy="4483100"/>
          </a:xfrm>
          <a:noFill/>
          <a:ln>
            <a:noFill/>
          </a:ln>
        </p:spPr>
        <p:txBody>
          <a:bodyPr/>
          <a:lstStyle>
            <a:lvl1pPr marL="0" indent="0">
              <a:buNone/>
              <a:defRPr sz="20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7800" indent="-177800">
              <a:defRPr sz="1400" b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8"/>
          </p:nvPr>
        </p:nvSpPr>
        <p:spPr>
          <a:xfrm>
            <a:off x="8308472" y="357264"/>
            <a:ext cx="441952" cy="268023"/>
          </a:xfrm>
        </p:spPr>
        <p:txBody>
          <a:bodyPr/>
          <a:lstStyle>
            <a:lvl1pPr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5C3AFE5-AA87-46A3-8AEF-92DC5C6A7126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988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8D016-2D31-4D63-8E22-3A9965F7B021}" type="datetime1">
              <a:rPr lang="fr-FR" smtClean="0"/>
              <a:t>07/05/2020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PRÉSENTATION DE  PÔLE EMPLOI   I  JUILLET 2017 I  </a:t>
            </a: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3AFE5-AA87-46A3-8AEF-92DC5C6A71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53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62" r:id="rId2"/>
    <p:sldLayoutId id="214748366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67" r:id="rId10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A97B2CFC-B89B-4D12-9550-45EC864CC7C6}"/>
              </a:ext>
            </a:extLst>
          </p:cNvPr>
          <p:cNvSpPr/>
          <p:nvPr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rgbClr val="50BEC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3">
            <a:extLst>
              <a:ext uri="{FF2B5EF4-FFF2-40B4-BE49-F238E27FC236}">
                <a16:creationId xmlns="" xmlns:a16="http://schemas.microsoft.com/office/drawing/2014/main" id="{EDB7E7DE-F9DF-4F8A-8663-753CAA2FAE47}"/>
              </a:ext>
            </a:extLst>
          </p:cNvPr>
          <p:cNvSpPr/>
          <p:nvPr/>
        </p:nvSpPr>
        <p:spPr>
          <a:xfrm>
            <a:off x="3887038" y="3"/>
            <a:ext cx="5260556" cy="6861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4">
            <a:extLst>
              <a:ext uri="{FF2B5EF4-FFF2-40B4-BE49-F238E27FC236}">
                <a16:creationId xmlns="" xmlns:a16="http://schemas.microsoft.com/office/drawing/2014/main" id="{35668515-32D6-4B60-9AB6-BD36BB6577D0}"/>
              </a:ext>
            </a:extLst>
          </p:cNvPr>
          <p:cNvSpPr/>
          <p:nvPr/>
        </p:nvSpPr>
        <p:spPr>
          <a:xfrm>
            <a:off x="0" y="1464596"/>
            <a:ext cx="8439150" cy="5405755"/>
          </a:xfrm>
          <a:custGeom>
            <a:avLst/>
            <a:gdLst/>
            <a:ahLst/>
            <a:cxnLst/>
            <a:rect l="l" t="t" r="r" b="b"/>
            <a:pathLst>
              <a:path w="8439150" h="5405755">
                <a:moveTo>
                  <a:pt x="0" y="5405386"/>
                </a:moveTo>
                <a:lnTo>
                  <a:pt x="8438807" y="5405386"/>
                </a:lnTo>
                <a:lnTo>
                  <a:pt x="8438807" y="0"/>
                </a:lnTo>
                <a:lnTo>
                  <a:pt x="0" y="0"/>
                </a:lnTo>
                <a:lnTo>
                  <a:pt x="0" y="5405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Image 7">
            <a:extLst>
              <a:ext uri="{FF2B5EF4-FFF2-40B4-BE49-F238E27FC236}">
                <a16:creationId xmlns="" xmlns:a16="http://schemas.microsoft.com/office/drawing/2014/main" id="{245ECC29-BB23-4679-81DA-1A99CF06A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0020" y="1670103"/>
            <a:ext cx="1125059" cy="947306"/>
          </a:xfrm>
          <a:prstGeom prst="rect">
            <a:avLst/>
          </a:prstGeom>
        </p:spPr>
      </p:pic>
      <p:sp>
        <p:nvSpPr>
          <p:cNvPr id="11" name="object 29">
            <a:extLst>
              <a:ext uri="{FF2B5EF4-FFF2-40B4-BE49-F238E27FC236}">
                <a16:creationId xmlns="" xmlns:a16="http://schemas.microsoft.com/office/drawing/2014/main" id="{EE6B8697-F314-42CF-8DCF-BE296B109B81}"/>
              </a:ext>
            </a:extLst>
          </p:cNvPr>
          <p:cNvSpPr txBox="1"/>
          <p:nvPr/>
        </p:nvSpPr>
        <p:spPr>
          <a:xfrm>
            <a:off x="4104592" y="2870003"/>
            <a:ext cx="4058111" cy="2875146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algn="ctr"/>
            <a:r>
              <a:rPr lang="fr-FR" sz="2400" b="1" kern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marché du travail en </a:t>
            </a:r>
            <a:r>
              <a:rPr lang="fr-FR" sz="2400" b="1" kern="0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Auvergne-Rhône-Alpes</a:t>
            </a:r>
            <a:r>
              <a:rPr lang="fr-FR" sz="2400" b="1" kern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pendant la crise Covid-19</a:t>
            </a:r>
          </a:p>
          <a:p>
            <a:pPr algn="ctr"/>
            <a:r>
              <a:rPr lang="fr-FR" sz="800" b="1" kern="0" dirty="0" smtClean="0">
                <a:solidFill>
                  <a:srgbClr val="6ABFD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fr-FR" sz="2400" b="1" kern="0" dirty="0" smtClean="0">
              <a:solidFill>
                <a:srgbClr val="6ABF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kern="0" dirty="0">
              <a:solidFill>
                <a:srgbClr val="6ABF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b="1" kern="0" dirty="0">
              <a:solidFill>
                <a:srgbClr val="6ABF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altLang="fr-FR" sz="2400" dirty="0" smtClean="0">
                <a:solidFill>
                  <a:srgbClr val="00597C"/>
                </a:solidFill>
              </a:rPr>
              <a:t>SPER</a:t>
            </a:r>
            <a:endParaRPr lang="fr-FR" sz="2400" b="1" kern="0" dirty="0" smtClean="0">
              <a:solidFill>
                <a:srgbClr val="6ABF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30">
            <a:extLst>
              <a:ext uri="{FF2B5EF4-FFF2-40B4-BE49-F238E27FC236}">
                <a16:creationId xmlns="" xmlns:a16="http://schemas.microsoft.com/office/drawing/2014/main" id="{05BDEC3F-83F5-4769-8F90-E4CD40F08524}"/>
              </a:ext>
            </a:extLst>
          </p:cNvPr>
          <p:cNvSpPr txBox="1"/>
          <p:nvPr/>
        </p:nvSpPr>
        <p:spPr>
          <a:xfrm>
            <a:off x="4427053" y="6203269"/>
            <a:ext cx="2413694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400" spc="3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13 mai 2020</a:t>
            </a:r>
            <a:endParaRPr sz="1400" spc="3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32">
            <a:extLst>
              <a:ext uri="{FF2B5EF4-FFF2-40B4-BE49-F238E27FC236}">
                <a16:creationId xmlns="" xmlns:a16="http://schemas.microsoft.com/office/drawing/2014/main" id="{291D53D4-248A-4225-B41E-4FD18316D786}"/>
              </a:ext>
            </a:extLst>
          </p:cNvPr>
          <p:cNvSpPr/>
          <p:nvPr/>
        </p:nvSpPr>
        <p:spPr>
          <a:xfrm>
            <a:off x="4439400" y="5937562"/>
            <a:ext cx="563245" cy="0"/>
          </a:xfrm>
          <a:custGeom>
            <a:avLst/>
            <a:gdLst/>
            <a:ahLst/>
            <a:cxnLst/>
            <a:rect l="l" t="t" r="r" b="b"/>
            <a:pathLst>
              <a:path w="563245">
                <a:moveTo>
                  <a:pt x="0" y="0"/>
                </a:moveTo>
                <a:lnTo>
                  <a:pt x="563156" y="0"/>
                </a:lnTo>
              </a:path>
            </a:pathLst>
          </a:custGeom>
          <a:ln w="794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7B40571-0052-46EF-82D4-9CD0CDBD451D}"/>
              </a:ext>
            </a:extLst>
          </p:cNvPr>
          <p:cNvSpPr/>
          <p:nvPr/>
        </p:nvSpPr>
        <p:spPr>
          <a:xfrm rot="16200000">
            <a:off x="7516652" y="5112450"/>
            <a:ext cx="2486520" cy="21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www.pole.emploi.fr</a:t>
            </a:r>
            <a:r>
              <a:rPr lang="fr-FR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     www.pole-emploi.org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="" xmlns:a16="http://schemas.microsoft.com/office/drawing/2014/main" id="{B907CEF1-A109-4FBD-B7CA-DE64ADC077A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67" t="5525" r="30797" b="2138"/>
          <a:stretch/>
        </p:blipFill>
        <p:spPr>
          <a:xfrm>
            <a:off x="482482" y="1924037"/>
            <a:ext cx="3526422" cy="446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13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numéro de diapositive 58">
            <a:extLst>
              <a:ext uri="{FF2B5EF4-FFF2-40B4-BE49-F238E27FC236}">
                <a16:creationId xmlns="" xmlns:a16="http://schemas.microsoft.com/office/drawing/2014/main" id="{1C2A1FC0-19CF-48E3-8DD0-75CC1419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/>
        </p:nvSpPr>
        <p:spPr>
          <a:xfrm>
            <a:off x="918700" y="142477"/>
            <a:ext cx="639177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8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Rappel du contexte</a:t>
            </a:r>
            <a:endParaRPr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1414" y="1038040"/>
            <a:ext cx="8768415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Tx/>
              <a:buChar char="-"/>
            </a:pPr>
            <a:r>
              <a:rPr lang="fr-FR" sz="2100" dirty="0" smtClean="0">
                <a:solidFill>
                  <a:srgbClr val="1A171B"/>
                </a:solidFill>
              </a:rPr>
              <a:t>Chute </a:t>
            </a:r>
            <a:r>
              <a:rPr lang="fr-FR" sz="2100" dirty="0">
                <a:solidFill>
                  <a:srgbClr val="1A171B"/>
                </a:solidFill>
              </a:rPr>
              <a:t>brutale et sans précédent de l’activité </a:t>
            </a:r>
            <a:r>
              <a:rPr lang="fr-FR" sz="2100" dirty="0" smtClean="0">
                <a:solidFill>
                  <a:srgbClr val="1A171B"/>
                </a:solidFill>
              </a:rPr>
              <a:t>économique (-</a:t>
            </a:r>
            <a:r>
              <a:rPr lang="fr-FR" sz="2100" dirty="0">
                <a:solidFill>
                  <a:srgbClr val="1A171B"/>
                </a:solidFill>
              </a:rPr>
              <a:t>36 % par rapport à une situation « normale </a:t>
            </a:r>
            <a:r>
              <a:rPr lang="fr-FR" sz="2100" dirty="0" smtClean="0">
                <a:solidFill>
                  <a:srgbClr val="1A171B"/>
                </a:solidFill>
              </a:rPr>
              <a:t>») </a:t>
            </a:r>
          </a:p>
          <a:p>
            <a:pPr marL="0" lvl="1"/>
            <a:endParaRPr lang="fr-FR" sz="2100" dirty="0" smtClean="0">
              <a:solidFill>
                <a:srgbClr val="1A171B"/>
              </a:solidFill>
            </a:endParaRPr>
          </a:p>
          <a:p>
            <a:pPr marL="285750" lvl="1" indent="-285750">
              <a:buFontTx/>
              <a:buChar char="-"/>
            </a:pPr>
            <a:r>
              <a:rPr lang="fr-FR" sz="2100" dirty="0">
                <a:solidFill>
                  <a:srgbClr val="1A171B"/>
                </a:solidFill>
              </a:rPr>
              <a:t>I</a:t>
            </a:r>
            <a:r>
              <a:rPr lang="fr-FR" sz="2100" dirty="0" smtClean="0">
                <a:solidFill>
                  <a:srgbClr val="1A171B"/>
                </a:solidFill>
              </a:rPr>
              <a:t>mpact très </a:t>
            </a:r>
            <a:r>
              <a:rPr lang="fr-FR" sz="2100" dirty="0">
                <a:solidFill>
                  <a:srgbClr val="1A171B"/>
                </a:solidFill>
              </a:rPr>
              <a:t>hétérogène selon les secteurs d'activité : </a:t>
            </a:r>
            <a:endParaRPr lang="fr-FR" sz="2100" dirty="0" smtClean="0">
              <a:solidFill>
                <a:srgbClr val="1A171B"/>
              </a:solidFill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fr-FR" sz="2100" dirty="0" smtClean="0">
                <a:solidFill>
                  <a:srgbClr val="1A171B"/>
                </a:solidFill>
              </a:rPr>
              <a:t>- </a:t>
            </a:r>
            <a:r>
              <a:rPr lang="fr-FR" sz="2100" dirty="0">
                <a:solidFill>
                  <a:srgbClr val="1A171B"/>
                </a:solidFill>
              </a:rPr>
              <a:t>43% dans </a:t>
            </a:r>
            <a:r>
              <a:rPr lang="fr-FR" sz="2100" dirty="0" smtClean="0">
                <a:solidFill>
                  <a:srgbClr val="1A171B"/>
                </a:solidFill>
              </a:rPr>
              <a:t>l’industrie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fr-FR" sz="2100" dirty="0" smtClean="0">
                <a:solidFill>
                  <a:srgbClr val="1A171B"/>
                </a:solidFill>
              </a:rPr>
              <a:t>- </a:t>
            </a:r>
            <a:r>
              <a:rPr lang="fr-FR" sz="2100" dirty="0">
                <a:solidFill>
                  <a:srgbClr val="1A171B"/>
                </a:solidFill>
              </a:rPr>
              <a:t>88% dans la </a:t>
            </a:r>
            <a:r>
              <a:rPr lang="fr-FR" sz="2100" dirty="0" smtClean="0">
                <a:solidFill>
                  <a:srgbClr val="1A171B"/>
                </a:solidFill>
              </a:rPr>
              <a:t>construction</a:t>
            </a: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fr-FR" sz="2100" dirty="0" smtClean="0">
                <a:solidFill>
                  <a:srgbClr val="1A171B"/>
                </a:solidFill>
              </a:rPr>
              <a:t>- 90</a:t>
            </a:r>
            <a:r>
              <a:rPr lang="fr-FR" sz="2100" dirty="0">
                <a:solidFill>
                  <a:srgbClr val="1A171B"/>
                </a:solidFill>
              </a:rPr>
              <a:t>% dans l’hôtellerie-restauration. </a:t>
            </a:r>
            <a:endParaRPr lang="fr-FR" sz="2100" dirty="0" smtClean="0">
              <a:solidFill>
                <a:srgbClr val="1A171B"/>
              </a:solidFill>
            </a:endParaRPr>
          </a:p>
          <a:p>
            <a:pPr marL="800100" lvl="2" indent="-342900">
              <a:buFont typeface="Arial" panose="020B0604020202020204" pitchFamily="34" charset="0"/>
              <a:buChar char="•"/>
            </a:pPr>
            <a:r>
              <a:rPr lang="fr-FR" sz="2100" dirty="0" smtClean="0">
                <a:solidFill>
                  <a:srgbClr val="1A171B"/>
                </a:solidFill>
              </a:rPr>
              <a:t>A </a:t>
            </a:r>
            <a:r>
              <a:rPr lang="fr-FR" sz="2100" dirty="0">
                <a:solidFill>
                  <a:srgbClr val="1A171B"/>
                </a:solidFill>
              </a:rPr>
              <a:t>l’inverse les industries </a:t>
            </a:r>
            <a:r>
              <a:rPr lang="fr-FR" sz="2100" dirty="0" smtClean="0">
                <a:solidFill>
                  <a:srgbClr val="1A171B"/>
                </a:solidFill>
              </a:rPr>
              <a:t>agroalimentaires </a:t>
            </a:r>
            <a:r>
              <a:rPr lang="fr-FR" sz="2100" dirty="0">
                <a:solidFill>
                  <a:srgbClr val="1A171B"/>
                </a:solidFill>
              </a:rPr>
              <a:t>fonctionnent à un niveau relativement proche de la </a:t>
            </a:r>
            <a:r>
              <a:rPr lang="fr-FR" sz="2100" dirty="0" smtClean="0">
                <a:solidFill>
                  <a:srgbClr val="1A171B"/>
                </a:solidFill>
              </a:rPr>
              <a:t>normale</a:t>
            </a:r>
          </a:p>
          <a:p>
            <a:pPr marL="0" lvl="1"/>
            <a:endParaRPr lang="fr-FR" sz="2100" dirty="0" smtClean="0">
              <a:solidFill>
                <a:srgbClr val="1A171B"/>
              </a:solidFill>
            </a:endParaRPr>
          </a:p>
          <a:p>
            <a:pPr marL="285750" lvl="1" indent="-285750">
              <a:buFontTx/>
              <a:buChar char="-"/>
            </a:pPr>
            <a:r>
              <a:rPr lang="fr-FR" sz="2100" dirty="0" smtClean="0">
                <a:solidFill>
                  <a:srgbClr val="1A171B"/>
                </a:solidFill>
              </a:rPr>
              <a:t>1,53 million </a:t>
            </a:r>
            <a:r>
              <a:rPr lang="fr-FR" sz="2100" dirty="0">
                <a:solidFill>
                  <a:srgbClr val="1A171B"/>
                </a:solidFill>
              </a:rPr>
              <a:t>de salariés en </a:t>
            </a:r>
            <a:r>
              <a:rPr lang="fr-FR" sz="2100" dirty="0">
                <a:solidFill>
                  <a:srgbClr val="1A171B"/>
                </a:solidFill>
              </a:rPr>
              <a:t>activité partielle </a:t>
            </a:r>
            <a:r>
              <a:rPr lang="fr-FR" sz="2100" dirty="0" smtClean="0">
                <a:solidFill>
                  <a:srgbClr val="1A171B"/>
                </a:solidFill>
              </a:rPr>
              <a:t>en ARA (plus d’1 salarié sur 2)</a:t>
            </a:r>
          </a:p>
          <a:p>
            <a:pPr marL="285750" lvl="1" indent="-285750">
              <a:buFontTx/>
              <a:buChar char="-"/>
            </a:pPr>
            <a:endParaRPr lang="fr-FR" sz="2100" dirty="0">
              <a:solidFill>
                <a:srgbClr val="1A171B"/>
              </a:solidFill>
            </a:endParaRPr>
          </a:p>
          <a:p>
            <a:pPr marL="285750" lvl="1" indent="-285750">
              <a:buFontTx/>
              <a:buChar char="-"/>
            </a:pPr>
            <a:r>
              <a:rPr lang="fr-FR" sz="2100" dirty="0" smtClean="0">
                <a:solidFill>
                  <a:srgbClr val="1A171B"/>
                </a:solidFill>
              </a:rPr>
              <a:t>Baisse </a:t>
            </a:r>
            <a:r>
              <a:rPr lang="fr-FR" sz="2100" dirty="0">
                <a:solidFill>
                  <a:srgbClr val="1A171B"/>
                </a:solidFill>
              </a:rPr>
              <a:t>très importante des embauches </a:t>
            </a:r>
            <a:r>
              <a:rPr lang="fr-FR" sz="2100" dirty="0" smtClean="0">
                <a:solidFill>
                  <a:srgbClr val="1A171B"/>
                </a:solidFill>
              </a:rPr>
              <a:t>(- 33% en ARA après le confinement)</a:t>
            </a:r>
            <a:endParaRPr lang="fr-FR" sz="2100" dirty="0">
              <a:solidFill>
                <a:srgbClr val="1A171B"/>
              </a:solidFill>
            </a:endParaRPr>
          </a:p>
          <a:p>
            <a:endParaRPr lang="fr-FR" sz="2100" dirty="0">
              <a:solidFill>
                <a:srgbClr val="1A171B"/>
              </a:solidFill>
            </a:endParaRPr>
          </a:p>
          <a:p>
            <a:pPr marL="742950" lvl="1" indent="-285750">
              <a:buFontTx/>
              <a:buChar char="-"/>
            </a:pPr>
            <a:endParaRPr lang="fr-FR" sz="2100" dirty="0" smtClean="0">
              <a:solidFill>
                <a:srgbClr val="1A17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3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numéro de diapositive 58">
            <a:extLst>
              <a:ext uri="{FF2B5EF4-FFF2-40B4-BE49-F238E27FC236}">
                <a16:creationId xmlns="" xmlns:a16="http://schemas.microsoft.com/office/drawing/2014/main" id="{1C2A1FC0-19CF-48E3-8DD0-75CC1419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/>
        </p:nvSpPr>
        <p:spPr>
          <a:xfrm>
            <a:off x="994899" y="142477"/>
            <a:ext cx="759755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8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+ 30 000 demandeurs d’emploi en mars</a:t>
            </a:r>
            <a:endParaRPr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55600" y="5731184"/>
            <a:ext cx="85563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00" i="1" dirty="0" smtClean="0"/>
              <a:t>NB : en </a:t>
            </a:r>
            <a:r>
              <a:rPr lang="fr-FR" sz="1500" i="1" dirty="0"/>
              <a:t>parallèle, </a:t>
            </a:r>
            <a:r>
              <a:rPr lang="fr-FR" sz="1500" i="1" dirty="0" smtClean="0"/>
              <a:t>on observe en mars un «</a:t>
            </a:r>
            <a:r>
              <a:rPr lang="fr-FR" sz="1500" i="1" dirty="0"/>
              <a:t> transfert » de la catégorie </a:t>
            </a:r>
            <a:r>
              <a:rPr lang="fr-FR" sz="1500" i="1" dirty="0" smtClean="0"/>
              <a:t>C (activité réduite de plus de 78 heures dans le mois, - 29 000) </a:t>
            </a:r>
            <a:r>
              <a:rPr lang="fr-FR" sz="1500" i="1" dirty="0"/>
              <a:t>vers la catégorie </a:t>
            </a:r>
            <a:r>
              <a:rPr lang="fr-FR" sz="1500" i="1" dirty="0" smtClean="0"/>
              <a:t>B (activité réduite de moins de 78 heures dans le mois, + 25 000). Au total, les inscrits en catégories A, B ou C augmentent de + 4,4% (soit + 27 380)</a:t>
            </a:r>
            <a:endParaRPr lang="fr-FR" sz="15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72" y="932366"/>
            <a:ext cx="7849678" cy="4630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7073900" y="2147566"/>
            <a:ext cx="207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+ 30 000 en mars </a:t>
            </a:r>
          </a:p>
          <a:p>
            <a:pPr algn="ctr"/>
            <a:r>
              <a:rPr lang="fr-FR" i="1" dirty="0" smtClean="0">
                <a:solidFill>
                  <a:srgbClr val="FF0000"/>
                </a:solidFill>
              </a:rPr>
              <a:t>(plus forte hausse mensuelle jamais enregistrée)</a:t>
            </a:r>
            <a:endParaRPr lang="fr-FR" i="1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74361" y="779502"/>
            <a:ext cx="361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DEFM catégorie A, depuis 1996</a:t>
            </a:r>
            <a:endParaRPr lang="fr-FR" b="1" dirty="0"/>
          </a:p>
        </p:txBody>
      </p:sp>
      <p:sp>
        <p:nvSpPr>
          <p:cNvPr id="5" name="Ellipse 4"/>
          <p:cNvSpPr/>
          <p:nvPr/>
        </p:nvSpPr>
        <p:spPr>
          <a:xfrm>
            <a:off x="7405687" y="1301988"/>
            <a:ext cx="673100" cy="656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/>
          <p:cNvCxnSpPr>
            <a:stCxn id="3" idx="0"/>
          </p:cNvCxnSpPr>
          <p:nvPr/>
        </p:nvCxnSpPr>
        <p:spPr>
          <a:xfrm flipH="1" flipV="1">
            <a:off x="7781926" y="1629992"/>
            <a:ext cx="327024" cy="517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46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numéro de diapositive 58">
            <a:extLst>
              <a:ext uri="{FF2B5EF4-FFF2-40B4-BE49-F238E27FC236}">
                <a16:creationId xmlns="" xmlns:a16="http://schemas.microsoft.com/office/drawing/2014/main" id="{1C2A1FC0-19CF-48E3-8DD0-75CC1419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/>
        </p:nvSpPr>
        <p:spPr>
          <a:xfrm>
            <a:off x="905999" y="142477"/>
            <a:ext cx="759755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8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Notamment en Savoie et Haute-Savoie</a:t>
            </a:r>
            <a:endParaRPr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1414" y="874267"/>
            <a:ext cx="876841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fr-FR" sz="2100" b="1" dirty="0" smtClean="0">
                <a:solidFill>
                  <a:srgbClr val="1A171B"/>
                </a:solidFill>
              </a:rPr>
              <a:t>Tous les départements sont touchés, notamment Savoie et Haute-Savoie, mais aussi Ain, Cantal et Isère.</a:t>
            </a:r>
          </a:p>
          <a:p>
            <a:pPr marL="0" lvl="1"/>
            <a:endParaRPr lang="fr-FR" dirty="0" smtClean="0">
              <a:solidFill>
                <a:srgbClr val="1A171B"/>
              </a:solidFill>
            </a:endParaRPr>
          </a:p>
          <a:p>
            <a:pPr marL="0" lvl="1"/>
            <a:r>
              <a:rPr lang="fr-FR" dirty="0" smtClean="0">
                <a:solidFill>
                  <a:srgbClr val="1A171B"/>
                </a:solidFill>
              </a:rPr>
              <a:t>Prépondérance </a:t>
            </a:r>
            <a:r>
              <a:rPr lang="fr-FR" dirty="0">
                <a:solidFill>
                  <a:srgbClr val="1A171B"/>
                </a:solidFill>
              </a:rPr>
              <a:t>dans ces départements de secteurs ou de publics en première ligne face aux difficultés engendrées par le </a:t>
            </a:r>
            <a:r>
              <a:rPr lang="fr-FR" dirty="0" smtClean="0">
                <a:solidFill>
                  <a:srgbClr val="1A171B"/>
                </a:solidFill>
              </a:rPr>
              <a:t>confinement</a:t>
            </a:r>
            <a:r>
              <a:rPr lang="fr-FR" dirty="0">
                <a:solidFill>
                  <a:srgbClr val="1A171B"/>
                </a:solidFill>
              </a:rPr>
              <a:t> </a:t>
            </a:r>
            <a:r>
              <a:rPr lang="fr-FR" dirty="0" smtClean="0">
                <a:solidFill>
                  <a:srgbClr val="1A171B"/>
                </a:solidFill>
              </a:rPr>
              <a:t>(et moins protégés par </a:t>
            </a:r>
            <a:r>
              <a:rPr lang="fr-FR" dirty="0">
                <a:solidFill>
                  <a:srgbClr val="1A171B"/>
                </a:solidFill>
              </a:rPr>
              <a:t>le  dispositif exceptionnel d’activité partielle) : </a:t>
            </a:r>
            <a:endParaRPr lang="fr-FR" dirty="0">
              <a:solidFill>
                <a:srgbClr val="1A171B"/>
              </a:solidFill>
            </a:endParaRP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Hôtellerie-restauration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BTP</a:t>
            </a:r>
          </a:p>
          <a:p>
            <a:pPr marL="285750" lvl="1" indent="-285750">
              <a:buFontTx/>
              <a:buChar char="-"/>
            </a:pPr>
            <a:r>
              <a:rPr lang="fr-FR" dirty="0">
                <a:solidFill>
                  <a:srgbClr val="1A171B"/>
                </a:solidFill>
              </a:rPr>
              <a:t>S</a:t>
            </a:r>
            <a:r>
              <a:rPr lang="fr-FR" dirty="0" smtClean="0">
                <a:solidFill>
                  <a:srgbClr val="1A171B"/>
                </a:solidFill>
              </a:rPr>
              <a:t>ervices </a:t>
            </a:r>
            <a:r>
              <a:rPr lang="fr-FR" dirty="0">
                <a:solidFill>
                  <a:srgbClr val="1A171B"/>
                </a:solidFill>
              </a:rPr>
              <a:t>à la </a:t>
            </a:r>
            <a:r>
              <a:rPr lang="fr-FR" dirty="0" smtClean="0">
                <a:solidFill>
                  <a:srgbClr val="1A171B"/>
                </a:solidFill>
              </a:rPr>
              <a:t>personne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Transport/logistique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Commerce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CDD </a:t>
            </a:r>
            <a:r>
              <a:rPr lang="fr-FR" dirty="0">
                <a:solidFill>
                  <a:srgbClr val="1A171B"/>
                </a:solidFill>
              </a:rPr>
              <a:t>ou </a:t>
            </a:r>
            <a:r>
              <a:rPr lang="fr-FR" dirty="0" smtClean="0">
                <a:solidFill>
                  <a:srgbClr val="1A171B"/>
                </a:solidFill>
              </a:rPr>
              <a:t>intérimaires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Saisonniers</a:t>
            </a:r>
          </a:p>
          <a:p>
            <a:pPr marL="285750" lvl="1" indent="-285750">
              <a:buFontTx/>
              <a:buChar char="-"/>
            </a:pPr>
            <a:r>
              <a:rPr lang="fr-FR" dirty="0" smtClean="0">
                <a:solidFill>
                  <a:srgbClr val="1A171B"/>
                </a:solidFill>
              </a:rPr>
              <a:t>Frontaliers</a:t>
            </a:r>
          </a:p>
          <a:p>
            <a:pPr marL="285750" lvl="1" indent="-285750">
              <a:buFontTx/>
              <a:buChar char="-"/>
            </a:pPr>
            <a:r>
              <a:rPr lang="fr-FR" dirty="0">
                <a:solidFill>
                  <a:srgbClr val="1A171B"/>
                </a:solidFill>
              </a:rPr>
              <a:t>I</a:t>
            </a:r>
            <a:r>
              <a:rPr lang="fr-FR" dirty="0" smtClean="0">
                <a:solidFill>
                  <a:srgbClr val="1A171B"/>
                </a:solidFill>
              </a:rPr>
              <a:t>ntermittents</a:t>
            </a:r>
            <a:endParaRPr lang="fr-FR" dirty="0">
              <a:solidFill>
                <a:srgbClr val="1A171B"/>
              </a:solidFill>
            </a:endParaRPr>
          </a:p>
          <a:p>
            <a:pPr marL="742950" lvl="1" indent="-285750">
              <a:buFontTx/>
              <a:buChar char="-"/>
            </a:pPr>
            <a:endParaRPr lang="fr-FR" dirty="0" smtClean="0">
              <a:solidFill>
                <a:srgbClr val="1A171B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181" y="2878702"/>
            <a:ext cx="6584669" cy="3956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3483429" y="2724813"/>
            <a:ext cx="548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 smtClean="0"/>
              <a:t>Evolution mensuelle de la DEFM cat. A en mars 2020, par département</a:t>
            </a:r>
            <a:endParaRPr lang="fr-FR" sz="1400" b="1" dirty="0"/>
          </a:p>
        </p:txBody>
      </p:sp>
    </p:spTree>
    <p:extLst>
      <p:ext uri="{BB962C8B-B14F-4D97-AF65-F5344CB8AC3E}">
        <p14:creationId xmlns:p14="http://schemas.microsoft.com/office/powerpoint/2010/main" val="337822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numéro de diapositive 58">
            <a:extLst>
              <a:ext uri="{FF2B5EF4-FFF2-40B4-BE49-F238E27FC236}">
                <a16:creationId xmlns="" xmlns:a16="http://schemas.microsoft.com/office/drawing/2014/main" id="{1C2A1FC0-19CF-48E3-8DD0-75CC1419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/>
        </p:nvSpPr>
        <p:spPr>
          <a:xfrm>
            <a:off x="931399" y="142477"/>
            <a:ext cx="759755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8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entrées en hausse, les sorties en baisse</a:t>
            </a:r>
            <a:endParaRPr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1414" y="1038040"/>
            <a:ext cx="8768415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fr-FR" sz="2100" dirty="0" smtClean="0">
                <a:solidFill>
                  <a:srgbClr val="1A171B"/>
                </a:solidFill>
              </a:rPr>
              <a:t>En mars 2020, la hausse du nombre d’inscrits en fin de mois résulte de la combinaison :</a:t>
            </a:r>
          </a:p>
          <a:p>
            <a:pPr marL="0" lvl="1"/>
            <a:endParaRPr lang="fr-FR" sz="2100" dirty="0" smtClean="0">
              <a:solidFill>
                <a:srgbClr val="1A171B"/>
              </a:solidFill>
            </a:endParaRPr>
          </a:p>
          <a:p>
            <a:pPr marL="285750" lvl="1" indent="-285750">
              <a:buFontTx/>
              <a:buChar char="-"/>
            </a:pPr>
            <a:r>
              <a:rPr lang="fr-FR" sz="2500" b="1" dirty="0" smtClean="0">
                <a:solidFill>
                  <a:srgbClr val="1A171B"/>
                </a:solidFill>
              </a:rPr>
              <a:t>d’un afflux important d’inscrits </a:t>
            </a:r>
            <a:r>
              <a:rPr lang="fr-FR" sz="2500" dirty="0" smtClean="0">
                <a:solidFill>
                  <a:srgbClr val="1A171B"/>
                </a:solidFill>
              </a:rPr>
              <a:t>: </a:t>
            </a:r>
            <a:r>
              <a:rPr lang="fr-FR" sz="2100" dirty="0" smtClean="0">
                <a:solidFill>
                  <a:srgbClr val="1A171B"/>
                </a:solidFill>
              </a:rPr>
              <a:t>77 000 « entrées » en mars, en hausse de + 18,7% par rapport au mois précédent (+ 12 000). </a:t>
            </a:r>
            <a:r>
              <a:rPr lang="fr-FR" sz="2100" i="1" dirty="0" smtClean="0">
                <a:solidFill>
                  <a:srgbClr val="7030A0"/>
                </a:solidFill>
              </a:rPr>
              <a:t>Notamment des fins de CDD ou intérim</a:t>
            </a:r>
            <a:r>
              <a:rPr lang="fr-FR" sz="2100" dirty="0" smtClean="0">
                <a:solidFill>
                  <a:srgbClr val="1A171B"/>
                </a:solidFill>
              </a:rPr>
              <a:t>.</a:t>
            </a:r>
          </a:p>
          <a:p>
            <a:pPr marL="285750" lvl="1" indent="-285750">
              <a:buFontTx/>
              <a:buChar char="-"/>
            </a:pPr>
            <a:endParaRPr lang="fr-FR" sz="2100" dirty="0" smtClean="0">
              <a:solidFill>
                <a:srgbClr val="1A171B"/>
              </a:solidFill>
            </a:endParaRPr>
          </a:p>
          <a:p>
            <a:pPr marL="0" lvl="1"/>
            <a:r>
              <a:rPr lang="fr-FR" sz="2100" dirty="0" smtClean="0">
                <a:solidFill>
                  <a:srgbClr val="1A171B"/>
                </a:solidFill>
              </a:rPr>
              <a:t>-    </a:t>
            </a:r>
            <a:r>
              <a:rPr lang="fr-FR" sz="2500" b="1" dirty="0" smtClean="0">
                <a:solidFill>
                  <a:srgbClr val="1A171B"/>
                </a:solidFill>
              </a:rPr>
              <a:t>surtout d’un fort recul du nombre de sorties des listes </a:t>
            </a:r>
            <a:r>
              <a:rPr lang="fr-FR" sz="2100" dirty="0" smtClean="0">
                <a:solidFill>
                  <a:srgbClr val="1A171B"/>
                </a:solidFill>
              </a:rPr>
              <a:t>: 47 000 sorties en mars, en baisse de – 29,7% par rapport au mois précédent (- 20 000). </a:t>
            </a:r>
            <a:r>
              <a:rPr lang="fr-FR" sz="2100" i="1" dirty="0" smtClean="0">
                <a:solidFill>
                  <a:srgbClr val="7030A0"/>
                </a:solidFill>
              </a:rPr>
              <a:t>Tous les motifs habituels de sortie sont en très net recul : reprise d’emploi, défaut d’actualisation, formation, radiation administrative, etc…</a:t>
            </a:r>
          </a:p>
          <a:p>
            <a:endParaRPr lang="fr-FR" sz="2100" dirty="0">
              <a:solidFill>
                <a:srgbClr val="1A171B"/>
              </a:solidFill>
            </a:endParaRPr>
          </a:p>
          <a:p>
            <a:pPr marL="742950" lvl="1" indent="-285750">
              <a:buFontTx/>
              <a:buChar char="-"/>
            </a:pPr>
            <a:endParaRPr lang="fr-FR" sz="2100" dirty="0" smtClean="0">
              <a:solidFill>
                <a:srgbClr val="1A171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2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numéro de diapositive 58">
            <a:extLst>
              <a:ext uri="{FF2B5EF4-FFF2-40B4-BE49-F238E27FC236}">
                <a16:creationId xmlns="" xmlns:a16="http://schemas.microsoft.com/office/drawing/2014/main" id="{1C2A1FC0-19CF-48E3-8DD0-75CC1419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3AFE5-AA87-46A3-8AEF-92DC5C6A7126}" type="slidenum">
              <a:rPr lang="fr-FR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object 13">
            <a:extLst>
              <a:ext uri="{FF2B5EF4-FFF2-40B4-BE49-F238E27FC236}">
                <a16:creationId xmlns="" xmlns:a16="http://schemas.microsoft.com/office/drawing/2014/main" id="{426985CA-2ECC-4706-BA39-018C52F13A49}"/>
              </a:ext>
            </a:extLst>
          </p:cNvPr>
          <p:cNvSpPr txBox="1"/>
          <p:nvPr/>
        </p:nvSpPr>
        <p:spPr>
          <a:xfrm>
            <a:off x="931399" y="142477"/>
            <a:ext cx="7597557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2800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Zoom sur les entrées, par semaine</a:t>
            </a:r>
            <a:endParaRPr sz="28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12" y="927100"/>
            <a:ext cx="8586096" cy="3752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5"/>
          <p:cNvSpPr txBox="1"/>
          <p:nvPr/>
        </p:nvSpPr>
        <p:spPr>
          <a:xfrm>
            <a:off x="228212" y="5051240"/>
            <a:ext cx="87684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fr-FR" dirty="0" smtClean="0">
                <a:solidFill>
                  <a:srgbClr val="1A171B"/>
                </a:solidFill>
              </a:rPr>
              <a:t>La hausse des inscriptions s’est principalement concentrée sur les premières semaines du confinement, et se fait moins intense depuis quelques semaines.</a:t>
            </a:r>
          </a:p>
          <a:p>
            <a:endParaRPr lang="fr-FR" dirty="0">
              <a:solidFill>
                <a:srgbClr val="1A171B"/>
              </a:solidFill>
            </a:endParaRPr>
          </a:p>
          <a:p>
            <a:pPr marL="742950" lvl="1" indent="-285750">
              <a:buFontTx/>
              <a:buChar char="-"/>
            </a:pPr>
            <a:endParaRPr lang="fr-FR" dirty="0" smtClean="0">
              <a:solidFill>
                <a:srgbClr val="1A171B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746500" y="2451100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+1,6%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305330" y="2649636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+10,1%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940300" y="1625600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+75,7%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511800" y="2285999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+27,6%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121400" y="1933377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+20,7%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642100" y="2541883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+8,8%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7226300" y="2285999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+7,8%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7848600" y="2541882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- 5,1%</a:t>
            </a:r>
            <a:endParaRPr lang="fr-FR" sz="1400" dirty="0">
              <a:solidFill>
                <a:srgbClr val="00B050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812800" y="2387994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- 5,7%</a:t>
            </a:r>
            <a:endParaRPr lang="fr-FR" sz="1400" dirty="0">
              <a:solidFill>
                <a:srgbClr val="00B05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422490" y="2542277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+ 8,1%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1968500" y="2758877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- 5,1%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14600" y="2555371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FF0000"/>
                </a:solidFill>
              </a:rPr>
              <a:t>+ 3,1%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086100" y="2517665"/>
            <a:ext cx="8128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B050"/>
                </a:solidFill>
              </a:rPr>
              <a:t>- 13,9%</a:t>
            </a:r>
            <a:endParaRPr lang="fr-FR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8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="" xmlns:a16="http://schemas.microsoft.com/office/drawing/2014/main" id="{A97B2CFC-B89B-4D12-9550-45EC864CC7C6}"/>
              </a:ext>
            </a:extLst>
          </p:cNvPr>
          <p:cNvSpPr/>
          <p:nvPr/>
        </p:nvSpPr>
        <p:spPr>
          <a:xfrm>
            <a:off x="0" y="0"/>
            <a:ext cx="9147810" cy="6861809"/>
          </a:xfrm>
          <a:custGeom>
            <a:avLst/>
            <a:gdLst/>
            <a:ahLst/>
            <a:cxnLst/>
            <a:rect l="l" t="t" r="r" b="b"/>
            <a:pathLst>
              <a:path w="9147810" h="6861809">
                <a:moveTo>
                  <a:pt x="0" y="6861606"/>
                </a:moveTo>
                <a:lnTo>
                  <a:pt x="9147606" y="6861606"/>
                </a:lnTo>
                <a:lnTo>
                  <a:pt x="9147606" y="0"/>
                </a:lnTo>
                <a:lnTo>
                  <a:pt x="0" y="0"/>
                </a:lnTo>
                <a:lnTo>
                  <a:pt x="0" y="6861606"/>
                </a:lnTo>
                <a:close/>
              </a:path>
            </a:pathLst>
          </a:custGeom>
          <a:solidFill>
            <a:srgbClr val="50BEC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3">
            <a:extLst>
              <a:ext uri="{FF2B5EF4-FFF2-40B4-BE49-F238E27FC236}">
                <a16:creationId xmlns="" xmlns:a16="http://schemas.microsoft.com/office/drawing/2014/main" id="{EDB7E7DE-F9DF-4F8A-8663-753CAA2FAE47}"/>
              </a:ext>
            </a:extLst>
          </p:cNvPr>
          <p:cNvSpPr/>
          <p:nvPr/>
        </p:nvSpPr>
        <p:spPr>
          <a:xfrm>
            <a:off x="3887038" y="3"/>
            <a:ext cx="5260556" cy="68615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4">
            <a:extLst>
              <a:ext uri="{FF2B5EF4-FFF2-40B4-BE49-F238E27FC236}">
                <a16:creationId xmlns="" xmlns:a16="http://schemas.microsoft.com/office/drawing/2014/main" id="{35668515-32D6-4B60-9AB6-BD36BB6577D0}"/>
              </a:ext>
            </a:extLst>
          </p:cNvPr>
          <p:cNvSpPr/>
          <p:nvPr/>
        </p:nvSpPr>
        <p:spPr>
          <a:xfrm>
            <a:off x="0" y="1464596"/>
            <a:ext cx="8439150" cy="5405755"/>
          </a:xfrm>
          <a:custGeom>
            <a:avLst/>
            <a:gdLst/>
            <a:ahLst/>
            <a:cxnLst/>
            <a:rect l="l" t="t" r="r" b="b"/>
            <a:pathLst>
              <a:path w="8439150" h="5405755">
                <a:moveTo>
                  <a:pt x="0" y="5405386"/>
                </a:moveTo>
                <a:lnTo>
                  <a:pt x="8438807" y="5405386"/>
                </a:lnTo>
                <a:lnTo>
                  <a:pt x="8438807" y="0"/>
                </a:lnTo>
                <a:lnTo>
                  <a:pt x="0" y="0"/>
                </a:lnTo>
                <a:lnTo>
                  <a:pt x="0" y="5405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Image 7">
            <a:extLst>
              <a:ext uri="{FF2B5EF4-FFF2-40B4-BE49-F238E27FC236}">
                <a16:creationId xmlns="" xmlns:a16="http://schemas.microsoft.com/office/drawing/2014/main" id="{245ECC29-BB23-4679-81DA-1A99CF06A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858" y="1726931"/>
            <a:ext cx="2111434" cy="1777839"/>
          </a:xfrm>
          <a:prstGeom prst="rect">
            <a:avLst/>
          </a:prstGeom>
        </p:spPr>
      </p:pic>
      <p:sp>
        <p:nvSpPr>
          <p:cNvPr id="11" name="object 29">
            <a:extLst>
              <a:ext uri="{FF2B5EF4-FFF2-40B4-BE49-F238E27FC236}">
                <a16:creationId xmlns="" xmlns:a16="http://schemas.microsoft.com/office/drawing/2014/main" id="{EE6B8697-F314-42CF-8DCF-BE296B109B81}"/>
              </a:ext>
            </a:extLst>
          </p:cNvPr>
          <p:cNvSpPr txBox="1"/>
          <p:nvPr/>
        </p:nvSpPr>
        <p:spPr>
          <a:xfrm>
            <a:off x="2397997" y="3992189"/>
            <a:ext cx="4058111" cy="905376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algn="ctr"/>
            <a:r>
              <a:rPr lang="fr-FR" sz="2400" b="1" kern="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Merci pour votre attention</a:t>
            </a:r>
            <a:endParaRPr lang="fr-FR" altLang="fr-FR" sz="2400" dirty="0">
              <a:solidFill>
                <a:srgbClr val="00597C"/>
              </a:solidFill>
            </a:endParaRPr>
          </a:p>
          <a:p>
            <a:endParaRPr lang="fr-FR" sz="2400" b="1" kern="0" dirty="0" smtClean="0">
              <a:solidFill>
                <a:srgbClr val="6ABFD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bject 32">
            <a:extLst>
              <a:ext uri="{FF2B5EF4-FFF2-40B4-BE49-F238E27FC236}">
                <a16:creationId xmlns="" xmlns:a16="http://schemas.microsoft.com/office/drawing/2014/main" id="{291D53D4-248A-4225-B41E-4FD18316D786}"/>
              </a:ext>
            </a:extLst>
          </p:cNvPr>
          <p:cNvSpPr/>
          <p:nvPr/>
        </p:nvSpPr>
        <p:spPr>
          <a:xfrm>
            <a:off x="4439400" y="5937562"/>
            <a:ext cx="563245" cy="0"/>
          </a:xfrm>
          <a:custGeom>
            <a:avLst/>
            <a:gdLst/>
            <a:ahLst/>
            <a:cxnLst/>
            <a:rect l="l" t="t" r="r" b="b"/>
            <a:pathLst>
              <a:path w="563245">
                <a:moveTo>
                  <a:pt x="0" y="0"/>
                </a:moveTo>
                <a:lnTo>
                  <a:pt x="563156" y="0"/>
                </a:lnTo>
              </a:path>
            </a:pathLst>
          </a:custGeom>
          <a:ln w="7946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7B40571-0052-46EF-82D4-9CD0CDBD451D}"/>
              </a:ext>
            </a:extLst>
          </p:cNvPr>
          <p:cNvSpPr/>
          <p:nvPr/>
        </p:nvSpPr>
        <p:spPr>
          <a:xfrm rot="16200000">
            <a:off x="7516652" y="5112450"/>
            <a:ext cx="2486520" cy="2154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www.pole.emploi.fr</a:t>
            </a:r>
            <a:r>
              <a:rPr lang="fr-FR" sz="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8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      www.pole-emploi.org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744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A4937"/>
      </a:accent1>
      <a:accent2>
        <a:srgbClr val="50BECB"/>
      </a:accent2>
      <a:accent3>
        <a:srgbClr val="FFCC00"/>
      </a:accent3>
      <a:accent4>
        <a:srgbClr val="003A79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98A78241DB1540A03D7F58AA13AEF7" ma:contentTypeVersion="10" ma:contentTypeDescription="Crée un document." ma:contentTypeScope="" ma:versionID="ed801ac011af9d2aa7970f3541f919b2">
  <xsd:schema xmlns:xsd="http://www.w3.org/2001/XMLSchema" xmlns:xs="http://www.w3.org/2001/XMLSchema" xmlns:p="http://schemas.microsoft.com/office/2006/metadata/properties" xmlns:ns2="6a43147e-2ca7-4c98-8fdc-57258761fccb" xmlns:ns3="daa2bba7-9b39-401f-bb73-bac30238d496" targetNamespace="http://schemas.microsoft.com/office/2006/metadata/properties" ma:root="true" ma:fieldsID="e3ad7f57aaf312a789f9f7de9f6533a8" ns2:_="" ns3:_="">
    <xsd:import namespace="6a43147e-2ca7-4c98-8fdc-57258761fccb"/>
    <xsd:import namespace="daa2bba7-9b39-401f-bb73-bac30238d49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43147e-2ca7-4c98-8fdc-57258761fcc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a2bba7-9b39-401f-bb73-bac30238d4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E6FA79-33E4-4F6F-92D0-660945D55475}"/>
</file>

<file path=customXml/itemProps2.xml><?xml version="1.0" encoding="utf-8"?>
<ds:datastoreItem xmlns:ds="http://schemas.openxmlformats.org/officeDocument/2006/customXml" ds:itemID="{EFA33D02-A46D-4ACE-A9DD-209C57A07E64}"/>
</file>

<file path=customXml/itemProps3.xml><?xml version="1.0" encoding="utf-8"?>
<ds:datastoreItem xmlns:ds="http://schemas.openxmlformats.org/officeDocument/2006/customXml" ds:itemID="{3DED1EBA-A262-4D30-A01F-00F977D2642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3390</TotalTime>
  <Words>346</Words>
  <Application>Microsoft Office PowerPoint</Application>
  <PresentationFormat>Affichage à l'écran (4:3)</PresentationFormat>
  <Paragraphs>68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Belhoute</dc:creator>
  <cp:lastModifiedBy>MAOUEDJ Soraya</cp:lastModifiedBy>
  <cp:revision>298</cp:revision>
  <cp:lastPrinted>2018-01-24T13:15:47Z</cp:lastPrinted>
  <dcterms:created xsi:type="dcterms:W3CDTF">2017-07-11T13:40:56Z</dcterms:created>
  <dcterms:modified xsi:type="dcterms:W3CDTF">2020-05-07T13:25:11Z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0x010100A898A78241DB1540A03D7F58AA13AEF7</vt:lpwstr>
  </property>
  <property fmtid="{D5CDD505-2E9C-101B-9397-08002B2CF9AE}" pid="3" name="Order">
    <vt:r8>67600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