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sldIdLst>
    <p:sldId id="293" r:id="rId2"/>
    <p:sldId id="305" r:id="rId3"/>
    <p:sldId id="307" r:id="rId4"/>
    <p:sldId id="306" r:id="rId5"/>
    <p:sldId id="316" r:id="rId6"/>
    <p:sldId id="308" r:id="rId7"/>
    <p:sldId id="301" r:id="rId8"/>
    <p:sldId id="303" r:id="rId9"/>
    <p:sldId id="309" r:id="rId10"/>
    <p:sldId id="310" r:id="rId11"/>
    <p:sldId id="314" r:id="rId12"/>
    <p:sldId id="311" r:id="rId13"/>
    <p:sldId id="312" r:id="rId14"/>
    <p:sldId id="313" r:id="rId15"/>
    <p:sldId id="315" r:id="rId16"/>
    <p:sldId id="317" r:id="rId17"/>
    <p:sldId id="318" r:id="rId18"/>
    <p:sldId id="319" r:id="rId19"/>
    <p:sldId id="320" r:id="rId20"/>
    <p:sldId id="322" r:id="rId21"/>
    <p:sldId id="323" r:id="rId22"/>
    <p:sldId id="324" r:id="rId23"/>
    <p:sldId id="333" r:id="rId24"/>
    <p:sldId id="334" r:id="rId25"/>
    <p:sldId id="335" r:id="rId26"/>
    <p:sldId id="336" r:id="rId27"/>
    <p:sldId id="325" r:id="rId28"/>
    <p:sldId id="326" r:id="rId29"/>
    <p:sldId id="321" r:id="rId30"/>
    <p:sldId id="329" r:id="rId31"/>
    <p:sldId id="330" r:id="rId32"/>
    <p:sldId id="327" r:id="rId33"/>
    <p:sldId id="328" r:id="rId34"/>
    <p:sldId id="332"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0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5CA45A-8F5E-44C6-A696-FA0CE9F232B3}" type="datetimeFigureOut">
              <a:rPr lang="fr-FR" smtClean="0"/>
              <a:pPr/>
              <a:t>26/10/2020</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580371-49DA-406E-91F6-2916C12EFC00}" type="slidenum">
              <a:rPr lang="fr-FR" smtClean="0"/>
              <a:pPr/>
              <a:t>‹N°›</a:t>
            </a:fld>
            <a:endParaRPr lang="fr-FR" dirty="0"/>
          </a:p>
        </p:txBody>
      </p:sp>
    </p:spTree>
    <p:extLst>
      <p:ext uri="{BB962C8B-B14F-4D97-AF65-F5344CB8AC3E}">
        <p14:creationId xmlns:p14="http://schemas.microsoft.com/office/powerpoint/2010/main" val="552525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4ECF3A57-EB45-4FD8-842C-E5F3B034136B}" type="slidenum">
              <a:rPr lang="fr-FR" smtClean="0"/>
              <a:pPr>
                <a:defRPr/>
              </a:pPr>
              <a:t>7</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5" name="Rectangle à coins arrondis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63500" y="1449388"/>
            <a:ext cx="9020175" cy="1527175"/>
          </a:xfrm>
          <a:prstGeom prst="rect">
            <a:avLst/>
          </a:prstGeom>
          <a:solidFill>
            <a:srgbClr val="C00000"/>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 name="Image 10" descr="FTMcarrecoul.jpg"/>
          <p:cNvPicPr>
            <a:picLocks noChangeAspect="1"/>
          </p:cNvPicPr>
          <p:nvPr/>
        </p:nvPicPr>
        <p:blipFill>
          <a:blip r:embed="rId3" cstate="print"/>
          <a:stretch>
            <a:fillRect/>
          </a:stretch>
        </p:blipFill>
        <p:spPr>
          <a:xfrm>
            <a:off x="323850" y="1196975"/>
            <a:ext cx="1077913" cy="2130425"/>
          </a:xfrm>
          <a:prstGeom prst="rect">
            <a:avLst/>
          </a:prstGeom>
          <a:effectLst>
            <a:outerShdw blurRad="152400" dist="76200" dir="1680000" sx="102000" sy="102000" algn="tl" rotWithShape="0">
              <a:prstClr val="black">
                <a:alpha val="63000"/>
              </a:prstClr>
            </a:outerShdw>
          </a:effectLst>
        </p:spPr>
      </p:pic>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a:t>Cliquez pour modifier le style des sous-titres du masque</a:t>
            </a:r>
            <a:endParaRPr lang="en-US"/>
          </a:p>
        </p:txBody>
      </p:sp>
      <p:sp>
        <p:nvSpPr>
          <p:cNvPr id="8" name="Titre 7"/>
          <p:cNvSpPr>
            <a:spLocks noGrp="1"/>
          </p:cNvSpPr>
          <p:nvPr>
            <p:ph type="ctrTitle"/>
          </p:nvPr>
        </p:nvSpPr>
        <p:spPr>
          <a:xfrm>
            <a:off x="1691680" y="1505930"/>
            <a:ext cx="6995120" cy="1470025"/>
          </a:xfrm>
        </p:spPr>
        <p:txBody>
          <a:bodyPr anchor="ctr"/>
          <a:lstStyle>
            <a:lvl1pPr algn="ctr">
              <a:defRPr lang="en-US" dirty="0">
                <a:solidFill>
                  <a:srgbClr val="FFFFFF"/>
                </a:solidFill>
              </a:defRPr>
            </a:lvl1pPr>
          </a:lstStyle>
          <a:p>
            <a:r>
              <a:rPr lang="fr-FR"/>
              <a:t>Cliquez pour modifier le style du titre</a:t>
            </a:r>
            <a:endParaRPr lang="en-US"/>
          </a:p>
        </p:txBody>
      </p:sp>
      <p:sp>
        <p:nvSpPr>
          <p:cNvPr id="12" name="Espace réservé de la date 27"/>
          <p:cNvSpPr>
            <a:spLocks noGrp="1"/>
          </p:cNvSpPr>
          <p:nvPr>
            <p:ph type="dt" sz="half" idx="10"/>
          </p:nvPr>
        </p:nvSpPr>
        <p:spPr/>
        <p:txBody>
          <a:bodyPr/>
          <a:lstStyle>
            <a:lvl1pPr>
              <a:defRPr/>
            </a:lvl1pPr>
          </a:lstStyle>
          <a:p>
            <a:fld id="{D4DC13D4-0112-4FEE-B97D-9D4A916F87C4}" type="datetime1">
              <a:rPr lang="fr-FR" smtClean="0"/>
              <a:t>26/10/2020</a:t>
            </a:fld>
            <a:endParaRPr lang="fr-FR" dirty="0"/>
          </a:p>
        </p:txBody>
      </p:sp>
      <p:sp>
        <p:nvSpPr>
          <p:cNvPr id="13" name="Espace réservé du pied de page 16"/>
          <p:cNvSpPr>
            <a:spLocks noGrp="1"/>
          </p:cNvSpPr>
          <p:nvPr>
            <p:ph type="ftr" sz="quarter" idx="11"/>
          </p:nvPr>
        </p:nvSpPr>
        <p:spPr/>
        <p:txBody>
          <a:bodyPr/>
          <a:lstStyle>
            <a:lvl1pPr>
              <a:defRPr/>
            </a:lvl1pPr>
          </a:lstStyle>
          <a:p>
            <a:r>
              <a:rPr lang="fr-FR" dirty="0" smtClean="0"/>
              <a:t>FTM CGT – octobre 2020</a:t>
            </a:r>
            <a:endParaRPr lang="fr-FR" dirty="0"/>
          </a:p>
        </p:txBody>
      </p:sp>
      <p:sp>
        <p:nvSpPr>
          <p:cNvPr id="14" name="Espace réservé du numéro de diapositive 28"/>
          <p:cNvSpPr>
            <a:spLocks noGrp="1"/>
          </p:cNvSpPr>
          <p:nvPr>
            <p:ph type="sldNum" sz="quarter" idx="12"/>
          </p:nvPr>
        </p:nvSpPr>
        <p:spPr/>
        <p:txBody>
          <a:bodyPr/>
          <a:lstStyle>
            <a:lvl1pPr>
              <a:defRPr sz="1400">
                <a:solidFill>
                  <a:srgbClr val="FFFFFF"/>
                </a:solidFill>
              </a:defRPr>
            </a:lvl1pPr>
          </a:lstStyle>
          <a:p>
            <a:fld id="{04FA3B40-7B73-4E82-876C-6FBB0808E94B}" type="slidenum">
              <a:rPr lang="fr-FR" smtClean="0"/>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lvl1pPr>
              <a:defRPr/>
            </a:lvl1pPr>
          </a:lstStyle>
          <a:p>
            <a:fld id="{581126D9-5102-453F-92EF-70E1912DC33F}" type="datetime1">
              <a:rPr lang="fr-FR" smtClean="0"/>
              <a:t>26/10/2020</a:t>
            </a:fld>
            <a:endParaRPr lang="fr-FR" dirty="0"/>
          </a:p>
        </p:txBody>
      </p:sp>
      <p:sp>
        <p:nvSpPr>
          <p:cNvPr id="5" name="Espace réservé du pied de page 4"/>
          <p:cNvSpPr>
            <a:spLocks noGrp="1"/>
          </p:cNvSpPr>
          <p:nvPr>
            <p:ph type="ftr" sz="quarter" idx="11"/>
          </p:nvPr>
        </p:nvSpPr>
        <p:spPr/>
        <p:txBody>
          <a:bodyPr/>
          <a:lstStyle>
            <a:lvl1pPr>
              <a:defRPr/>
            </a:lvl1pPr>
          </a:lstStyle>
          <a:p>
            <a:r>
              <a:rPr lang="fr-FR" dirty="0" smtClean="0"/>
              <a:t>FTM CGT – octobre 2020</a:t>
            </a:r>
            <a:endParaRPr lang="fr-FR" dirty="0"/>
          </a:p>
        </p:txBody>
      </p:sp>
      <p:sp>
        <p:nvSpPr>
          <p:cNvPr id="6" name="Espace réservé du numéro de diapositive 5"/>
          <p:cNvSpPr>
            <a:spLocks noGrp="1"/>
          </p:cNvSpPr>
          <p:nvPr>
            <p:ph type="sldNum" sz="quarter" idx="12"/>
          </p:nvPr>
        </p:nvSpPr>
        <p:spPr/>
        <p:txBody>
          <a:bodyPr/>
          <a:lstStyle>
            <a:lvl1pPr>
              <a:defRPr/>
            </a:lvl1pPr>
          </a:lstStyle>
          <a:p>
            <a:fld id="{04FA3B40-7B73-4E82-876C-6FBB0808E94B}"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lang="fr-FR"/>
              <a:t>Cliquez pour modifier le style du titre</a:t>
            </a:r>
            <a:endParaRPr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lvl1pPr>
              <a:defRPr/>
            </a:lvl1pPr>
          </a:lstStyle>
          <a:p>
            <a:fld id="{172D5829-165C-46C2-8AF8-249FAFD7522E}" type="datetime1">
              <a:rPr lang="fr-FR" smtClean="0"/>
              <a:t>26/10/2020</a:t>
            </a:fld>
            <a:endParaRPr lang="fr-FR" dirty="0"/>
          </a:p>
        </p:txBody>
      </p:sp>
      <p:sp>
        <p:nvSpPr>
          <p:cNvPr id="5" name="Espace réservé du pied de page 4"/>
          <p:cNvSpPr>
            <a:spLocks noGrp="1"/>
          </p:cNvSpPr>
          <p:nvPr>
            <p:ph type="ftr" sz="quarter" idx="11"/>
          </p:nvPr>
        </p:nvSpPr>
        <p:spPr/>
        <p:txBody>
          <a:bodyPr/>
          <a:lstStyle>
            <a:lvl1pPr>
              <a:defRPr/>
            </a:lvl1pPr>
          </a:lstStyle>
          <a:p>
            <a:r>
              <a:rPr lang="fr-FR" dirty="0" smtClean="0"/>
              <a:t>FTM CGT – octobre 2020</a:t>
            </a:r>
            <a:endParaRPr lang="fr-FR" dirty="0"/>
          </a:p>
        </p:txBody>
      </p:sp>
      <p:sp>
        <p:nvSpPr>
          <p:cNvPr id="6" name="Espace réservé du numéro de diapositive 5"/>
          <p:cNvSpPr>
            <a:spLocks noGrp="1"/>
          </p:cNvSpPr>
          <p:nvPr>
            <p:ph type="sldNum" sz="quarter" idx="12"/>
          </p:nvPr>
        </p:nvSpPr>
        <p:spPr/>
        <p:txBody>
          <a:bodyPr/>
          <a:lstStyle>
            <a:lvl1pPr>
              <a:defRPr/>
            </a:lvl1pPr>
          </a:lstStyle>
          <a:p>
            <a:fld id="{04FA3B40-7B73-4E82-876C-6FBB0808E94B}"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8" name="Espace réservé du contenu 7"/>
          <p:cNvSpPr>
            <a:spLocks noGrp="1"/>
          </p:cNvSpPr>
          <p:nvPr>
            <p:ph sz="quarter" idx="1"/>
          </p:nvPr>
        </p:nvSpPr>
        <p:spPr>
          <a:xfrm>
            <a:off x="914400" y="1447800"/>
            <a:ext cx="7772400" cy="45720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p:cNvSpPr>
            <a:spLocks noGrp="1"/>
          </p:cNvSpPr>
          <p:nvPr>
            <p:ph type="dt" sz="half" idx="10"/>
          </p:nvPr>
        </p:nvSpPr>
        <p:spPr/>
        <p:txBody>
          <a:bodyPr/>
          <a:lstStyle>
            <a:lvl1pPr>
              <a:defRPr/>
            </a:lvl1pPr>
          </a:lstStyle>
          <a:p>
            <a:fld id="{F56F260B-4C7C-4A8D-9C89-32DC9F6BEB1D}" type="datetime1">
              <a:rPr lang="fr-FR" smtClean="0"/>
              <a:t>26/10/2020</a:t>
            </a:fld>
            <a:endParaRPr lang="fr-FR" dirty="0"/>
          </a:p>
        </p:txBody>
      </p:sp>
      <p:sp>
        <p:nvSpPr>
          <p:cNvPr id="5" name="Espace réservé du pied de page 4"/>
          <p:cNvSpPr>
            <a:spLocks noGrp="1"/>
          </p:cNvSpPr>
          <p:nvPr>
            <p:ph type="ftr" sz="quarter" idx="11"/>
          </p:nvPr>
        </p:nvSpPr>
        <p:spPr/>
        <p:txBody>
          <a:bodyPr/>
          <a:lstStyle>
            <a:lvl1pPr>
              <a:defRPr/>
            </a:lvl1pPr>
          </a:lstStyle>
          <a:p>
            <a:r>
              <a:rPr lang="fr-FR" dirty="0" smtClean="0"/>
              <a:t>FTM CGT – octobre 2020</a:t>
            </a:r>
            <a:endParaRPr lang="fr-FR" dirty="0"/>
          </a:p>
        </p:txBody>
      </p:sp>
      <p:sp>
        <p:nvSpPr>
          <p:cNvPr id="6" name="Espace réservé du numéro de diapositive 5"/>
          <p:cNvSpPr>
            <a:spLocks noGrp="1"/>
          </p:cNvSpPr>
          <p:nvPr>
            <p:ph type="sldNum" sz="quarter" idx="12"/>
          </p:nvPr>
        </p:nvSpPr>
        <p:spPr/>
        <p:txBody>
          <a:bodyPr/>
          <a:lstStyle>
            <a:lvl1pPr>
              <a:defRPr/>
            </a:lvl1pPr>
          </a:lstStyle>
          <a:p>
            <a:fld id="{04FA3B40-7B73-4E82-876C-6FBB0808E94B}"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5" name="Rectangle à coins arrondis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flipV="1">
            <a:off x="69850" y="2376488"/>
            <a:ext cx="9013825" cy="92075"/>
          </a:xfrm>
          <a:prstGeom prst="rect">
            <a:avLst/>
          </a:prstGeom>
          <a:solidFill>
            <a:srgbClr val="C00000"/>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re 1"/>
          <p:cNvSpPr>
            <a:spLocks noGrp="1"/>
          </p:cNvSpPr>
          <p:nvPr>
            <p:ph type="title"/>
          </p:nvPr>
        </p:nvSpPr>
        <p:spPr>
          <a:xfrm>
            <a:off x="722313" y="952500"/>
            <a:ext cx="7772400" cy="1362075"/>
          </a:xfrm>
        </p:spPr>
        <p:txBody>
          <a:bodyPr/>
          <a:lstStyle>
            <a:lvl1pPr algn="l">
              <a:buNone/>
              <a:defRPr sz="4000" b="0" cap="none"/>
            </a:lvl1pPr>
          </a:lstStyle>
          <a:p>
            <a:r>
              <a:rPr lang="fr-FR"/>
              <a:t>Cliquez pour modifier le style du titre</a:t>
            </a:r>
            <a:endParaRPr lang="en-US"/>
          </a:p>
        </p:txBody>
      </p:sp>
      <p:sp>
        <p:nvSpPr>
          <p:cNvPr id="3" name="Espace réservé du texte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a:t>Cliquez pour modifier les styles du texte du masque</a:t>
            </a:r>
          </a:p>
        </p:txBody>
      </p:sp>
      <p:sp>
        <p:nvSpPr>
          <p:cNvPr id="9" name="Espace réservé de la date 3"/>
          <p:cNvSpPr>
            <a:spLocks noGrp="1"/>
          </p:cNvSpPr>
          <p:nvPr>
            <p:ph type="dt" sz="half" idx="10"/>
          </p:nvPr>
        </p:nvSpPr>
        <p:spPr/>
        <p:txBody>
          <a:bodyPr/>
          <a:lstStyle>
            <a:lvl1pPr>
              <a:defRPr/>
            </a:lvl1pPr>
          </a:lstStyle>
          <a:p>
            <a:fld id="{16B92DF9-CF9E-4DAE-9182-AB5CE89F456A}" type="datetime1">
              <a:rPr lang="fr-FR" smtClean="0"/>
              <a:t>26/10/2020</a:t>
            </a:fld>
            <a:endParaRPr lang="fr-FR" dirty="0"/>
          </a:p>
        </p:txBody>
      </p:sp>
      <p:sp>
        <p:nvSpPr>
          <p:cNvPr id="10" name="Espace réservé du pied de page 4"/>
          <p:cNvSpPr>
            <a:spLocks noGrp="1"/>
          </p:cNvSpPr>
          <p:nvPr>
            <p:ph type="ftr" sz="quarter" idx="11"/>
          </p:nvPr>
        </p:nvSpPr>
        <p:spPr>
          <a:xfrm>
            <a:off x="800100" y="6172200"/>
            <a:ext cx="4000500" cy="457200"/>
          </a:xfrm>
        </p:spPr>
        <p:txBody>
          <a:bodyPr/>
          <a:lstStyle>
            <a:lvl1pPr>
              <a:defRPr/>
            </a:lvl1pPr>
          </a:lstStyle>
          <a:p>
            <a:r>
              <a:rPr lang="fr-FR" dirty="0" smtClean="0"/>
              <a:t>FTM CGT – octobre 2020</a:t>
            </a:r>
            <a:endParaRPr lang="fr-FR" dirty="0"/>
          </a:p>
        </p:txBody>
      </p:sp>
      <p:sp>
        <p:nvSpPr>
          <p:cNvPr id="11" name="Espace réservé du numéro de diapositive 5"/>
          <p:cNvSpPr>
            <a:spLocks noGrp="1"/>
          </p:cNvSpPr>
          <p:nvPr>
            <p:ph type="sldNum" sz="quarter" idx="12"/>
          </p:nvPr>
        </p:nvSpPr>
        <p:spPr>
          <a:xfrm>
            <a:off x="146050" y="6208713"/>
            <a:ext cx="457200" cy="457200"/>
          </a:xfrm>
        </p:spPr>
        <p:txBody>
          <a:bodyPr/>
          <a:lstStyle>
            <a:lvl1pPr>
              <a:defRPr/>
            </a:lvl1pPr>
          </a:lstStyle>
          <a:p>
            <a:fld id="{04FA3B40-7B73-4E82-876C-6FBB0808E94B}" type="slidenum">
              <a:rPr lang="fr-FR" smtClean="0"/>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9" name="Espace réservé du contenu 8"/>
          <p:cNvSpPr>
            <a:spLocks noGrp="1"/>
          </p:cNvSpPr>
          <p:nvPr>
            <p:ph sz="quarter" idx="1"/>
          </p:nvPr>
        </p:nvSpPr>
        <p:spPr>
          <a:xfrm>
            <a:off x="914400" y="1447800"/>
            <a:ext cx="3749040" cy="45720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1" name="Espace réservé du contenu 10"/>
          <p:cNvSpPr>
            <a:spLocks noGrp="1"/>
          </p:cNvSpPr>
          <p:nvPr>
            <p:ph sz="quarter" idx="2"/>
          </p:nvPr>
        </p:nvSpPr>
        <p:spPr>
          <a:xfrm>
            <a:off x="4933950" y="1447800"/>
            <a:ext cx="3749040" cy="45720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p:cNvSpPr>
            <a:spLocks noGrp="1"/>
          </p:cNvSpPr>
          <p:nvPr>
            <p:ph type="dt" sz="half" idx="10"/>
          </p:nvPr>
        </p:nvSpPr>
        <p:spPr/>
        <p:txBody>
          <a:bodyPr/>
          <a:lstStyle>
            <a:lvl1pPr>
              <a:defRPr/>
            </a:lvl1pPr>
          </a:lstStyle>
          <a:p>
            <a:fld id="{FE0E370B-4373-40F9-B1F0-31E277CEAFB7}" type="datetime1">
              <a:rPr lang="fr-FR" smtClean="0"/>
              <a:t>26/10/2020</a:t>
            </a:fld>
            <a:endParaRPr lang="fr-FR" dirty="0"/>
          </a:p>
        </p:txBody>
      </p:sp>
      <p:sp>
        <p:nvSpPr>
          <p:cNvPr id="6" name="Espace réservé du pied de page 5"/>
          <p:cNvSpPr>
            <a:spLocks noGrp="1"/>
          </p:cNvSpPr>
          <p:nvPr>
            <p:ph type="ftr" sz="quarter" idx="11"/>
          </p:nvPr>
        </p:nvSpPr>
        <p:spPr/>
        <p:txBody>
          <a:bodyPr/>
          <a:lstStyle>
            <a:lvl1pPr>
              <a:defRPr/>
            </a:lvl1pPr>
          </a:lstStyle>
          <a:p>
            <a:r>
              <a:rPr lang="fr-FR" dirty="0" smtClean="0"/>
              <a:t>FTM CGT – octobre 2020</a:t>
            </a:r>
            <a:endParaRPr lang="fr-FR" dirty="0"/>
          </a:p>
        </p:txBody>
      </p:sp>
      <p:sp>
        <p:nvSpPr>
          <p:cNvPr id="7" name="Espace réservé du numéro de diapositive 6"/>
          <p:cNvSpPr>
            <a:spLocks noGrp="1"/>
          </p:cNvSpPr>
          <p:nvPr>
            <p:ph type="sldNum" sz="quarter" idx="12"/>
          </p:nvPr>
        </p:nvSpPr>
        <p:spPr/>
        <p:txBody>
          <a:bodyPr/>
          <a:lstStyle>
            <a:lvl1pPr>
              <a:defRPr/>
            </a:lvl1pPr>
          </a:lstStyle>
          <a:p>
            <a:fld id="{04FA3B40-7B73-4E82-876C-6FBB0808E94B}"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lstStyle>
            <a:lvl1pPr>
              <a:defRPr/>
            </a:lvl1pPr>
          </a:lstStyle>
          <a:p>
            <a:r>
              <a:rPr lang="fr-FR"/>
              <a:t>Cliquez pour modifier le style du titre</a:t>
            </a:r>
            <a:endParaRPr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fr-FR"/>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fr-FR"/>
              <a:t>Cliquez pour modifier les styles du texte du masque</a:t>
            </a:r>
          </a:p>
        </p:txBody>
      </p:sp>
      <p:sp>
        <p:nvSpPr>
          <p:cNvPr id="11" name="Espace réservé du contenu 10"/>
          <p:cNvSpPr>
            <a:spLocks noGrp="1"/>
          </p:cNvSpPr>
          <p:nvPr>
            <p:ph sz="half" idx="2"/>
          </p:nvPr>
        </p:nvSpPr>
        <p:spPr>
          <a:xfrm>
            <a:off x="914400" y="2247900"/>
            <a:ext cx="3733800" cy="3886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3" name="Espace réservé du contenu 12"/>
          <p:cNvSpPr>
            <a:spLocks noGrp="1"/>
          </p:cNvSpPr>
          <p:nvPr>
            <p:ph sz="half" idx="4"/>
          </p:nvPr>
        </p:nvSpPr>
        <p:spPr>
          <a:xfrm>
            <a:off x="4953000" y="2247900"/>
            <a:ext cx="3733800" cy="3886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p:cNvSpPr>
            <a:spLocks noGrp="1"/>
          </p:cNvSpPr>
          <p:nvPr>
            <p:ph type="dt" sz="half" idx="10"/>
          </p:nvPr>
        </p:nvSpPr>
        <p:spPr/>
        <p:txBody>
          <a:bodyPr/>
          <a:lstStyle>
            <a:lvl1pPr>
              <a:defRPr/>
            </a:lvl1pPr>
          </a:lstStyle>
          <a:p>
            <a:fld id="{B37E7914-B861-4C12-A408-86416E2113FD}" type="datetime1">
              <a:rPr lang="fr-FR" smtClean="0"/>
              <a:t>26/10/2020</a:t>
            </a:fld>
            <a:endParaRPr lang="fr-FR" dirty="0"/>
          </a:p>
        </p:txBody>
      </p:sp>
      <p:sp>
        <p:nvSpPr>
          <p:cNvPr id="8" name="Espace réservé du pied de page 7"/>
          <p:cNvSpPr>
            <a:spLocks noGrp="1"/>
          </p:cNvSpPr>
          <p:nvPr>
            <p:ph type="ftr" sz="quarter" idx="11"/>
          </p:nvPr>
        </p:nvSpPr>
        <p:spPr/>
        <p:txBody>
          <a:bodyPr/>
          <a:lstStyle>
            <a:lvl1pPr>
              <a:defRPr/>
            </a:lvl1pPr>
          </a:lstStyle>
          <a:p>
            <a:r>
              <a:rPr lang="fr-FR" dirty="0" smtClean="0"/>
              <a:t>FTM CGT – octobre 2020</a:t>
            </a:r>
            <a:endParaRPr lang="fr-FR" dirty="0"/>
          </a:p>
        </p:txBody>
      </p:sp>
      <p:sp>
        <p:nvSpPr>
          <p:cNvPr id="9" name="Espace réservé du numéro de diapositive 8"/>
          <p:cNvSpPr>
            <a:spLocks noGrp="1"/>
          </p:cNvSpPr>
          <p:nvPr>
            <p:ph type="sldNum" sz="quarter" idx="12"/>
          </p:nvPr>
        </p:nvSpPr>
        <p:spPr/>
        <p:txBody>
          <a:bodyPr/>
          <a:lstStyle>
            <a:lvl1pPr>
              <a:defRPr/>
            </a:lvl1pPr>
          </a:lstStyle>
          <a:p>
            <a:fld id="{04FA3B40-7B73-4E82-876C-6FBB0808E94B}"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e la date 2"/>
          <p:cNvSpPr>
            <a:spLocks noGrp="1"/>
          </p:cNvSpPr>
          <p:nvPr>
            <p:ph type="dt" sz="half" idx="10"/>
          </p:nvPr>
        </p:nvSpPr>
        <p:spPr/>
        <p:txBody>
          <a:bodyPr/>
          <a:lstStyle>
            <a:lvl1pPr>
              <a:defRPr/>
            </a:lvl1pPr>
          </a:lstStyle>
          <a:p>
            <a:fld id="{50BE5E74-F557-40C8-AD8C-70F27652DB92}" type="datetime1">
              <a:rPr lang="fr-FR" smtClean="0"/>
              <a:t>26/10/2020</a:t>
            </a:fld>
            <a:endParaRPr lang="fr-FR" dirty="0"/>
          </a:p>
        </p:txBody>
      </p:sp>
      <p:sp>
        <p:nvSpPr>
          <p:cNvPr id="4" name="Espace réservé du pied de page 3"/>
          <p:cNvSpPr>
            <a:spLocks noGrp="1"/>
          </p:cNvSpPr>
          <p:nvPr>
            <p:ph type="ftr" sz="quarter" idx="11"/>
          </p:nvPr>
        </p:nvSpPr>
        <p:spPr/>
        <p:txBody>
          <a:bodyPr/>
          <a:lstStyle>
            <a:lvl1pPr>
              <a:defRPr/>
            </a:lvl1p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lvl1pPr>
              <a:defRPr/>
            </a:lvl1pPr>
          </a:lstStyle>
          <a:p>
            <a:fld id="{04FA3B40-7B73-4E82-876C-6FBB0808E94B}"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fld id="{303AF36B-DD7D-46F4-A758-EB4ACE4744BC}" type="datetime1">
              <a:rPr lang="fr-FR" smtClean="0"/>
              <a:t>26/10/2020</a:t>
            </a:fld>
            <a:endParaRPr lang="fr-FR" dirty="0"/>
          </a:p>
        </p:txBody>
      </p:sp>
      <p:sp>
        <p:nvSpPr>
          <p:cNvPr id="3" name="Espace réservé du pied de page 2"/>
          <p:cNvSpPr>
            <a:spLocks noGrp="1"/>
          </p:cNvSpPr>
          <p:nvPr>
            <p:ph type="ftr" sz="quarter" idx="11"/>
          </p:nvPr>
        </p:nvSpPr>
        <p:spPr/>
        <p:txBody>
          <a:bodyPr/>
          <a:lstStyle>
            <a:lvl1pPr>
              <a:defRPr/>
            </a:lvl1pPr>
          </a:lstStyle>
          <a:p>
            <a:r>
              <a:rPr lang="fr-FR" dirty="0" smtClean="0"/>
              <a:t>FTM CGT – octobre 2020</a:t>
            </a:r>
            <a:endParaRPr lang="fr-FR" dirty="0"/>
          </a:p>
        </p:txBody>
      </p:sp>
      <p:sp>
        <p:nvSpPr>
          <p:cNvPr id="4" name="Espace réservé du numéro de diapositive 3"/>
          <p:cNvSpPr>
            <a:spLocks noGrp="1"/>
          </p:cNvSpPr>
          <p:nvPr>
            <p:ph type="sldNum" sz="quarter" idx="12"/>
          </p:nvPr>
        </p:nvSpPr>
        <p:spPr/>
        <p:txBody>
          <a:bodyPr/>
          <a:lstStyle>
            <a:lvl1pPr>
              <a:defRPr/>
            </a:lvl1pPr>
          </a:lstStyle>
          <a:p>
            <a:fld id="{04FA3B40-7B73-4E82-876C-6FBB0808E94B}"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6" name="Rectangle à coins arrondis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re 1"/>
          <p:cNvSpPr>
            <a:spLocks noGrp="1"/>
          </p:cNvSpPr>
          <p:nvPr>
            <p:ph type="title"/>
          </p:nvPr>
        </p:nvSpPr>
        <p:spPr>
          <a:xfrm>
            <a:off x="914400" y="273050"/>
            <a:ext cx="7772400" cy="1143000"/>
          </a:xfrm>
        </p:spPr>
        <p:txBody>
          <a:bodyPr/>
          <a:lstStyle>
            <a:lvl1pPr algn="l">
              <a:buNone/>
              <a:defRPr sz="4000" b="0"/>
            </a:lvl1pPr>
          </a:lstStyle>
          <a:p>
            <a:r>
              <a:rPr lang="fr-FR"/>
              <a:t>Cliquez pour modifier le style du titre</a:t>
            </a:r>
            <a:endParaRPr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fr-FR"/>
              <a:t>Cliquez pour modifier les styles du texte du masque</a:t>
            </a:r>
          </a:p>
        </p:txBody>
      </p:sp>
      <p:sp>
        <p:nvSpPr>
          <p:cNvPr id="11" name="Espace réservé du contenu 10"/>
          <p:cNvSpPr>
            <a:spLocks noGrp="1"/>
          </p:cNvSpPr>
          <p:nvPr>
            <p:ph sz="quarter" idx="1"/>
          </p:nvPr>
        </p:nvSpPr>
        <p:spPr>
          <a:xfrm>
            <a:off x="2971800" y="1600200"/>
            <a:ext cx="5715000" cy="4495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4"/>
          <p:cNvSpPr>
            <a:spLocks noGrp="1"/>
          </p:cNvSpPr>
          <p:nvPr>
            <p:ph type="dt" sz="half" idx="10"/>
          </p:nvPr>
        </p:nvSpPr>
        <p:spPr/>
        <p:txBody>
          <a:bodyPr/>
          <a:lstStyle>
            <a:lvl1pPr>
              <a:defRPr/>
            </a:lvl1pPr>
          </a:lstStyle>
          <a:p>
            <a:fld id="{61C4B099-74B1-49B3-90E5-1FE63009C744}" type="datetime1">
              <a:rPr lang="fr-FR" smtClean="0"/>
              <a:t>26/10/2020</a:t>
            </a:fld>
            <a:endParaRPr lang="fr-FR" dirty="0"/>
          </a:p>
        </p:txBody>
      </p:sp>
      <p:sp>
        <p:nvSpPr>
          <p:cNvPr id="8" name="Espace réservé du pied de page 5"/>
          <p:cNvSpPr>
            <a:spLocks noGrp="1"/>
          </p:cNvSpPr>
          <p:nvPr>
            <p:ph type="ftr" sz="quarter" idx="11"/>
          </p:nvPr>
        </p:nvSpPr>
        <p:spPr/>
        <p:txBody>
          <a:bodyPr/>
          <a:lstStyle>
            <a:lvl1pPr>
              <a:defRPr/>
            </a:lvl1pPr>
          </a:lstStyle>
          <a:p>
            <a:r>
              <a:rPr lang="fr-FR" dirty="0" smtClean="0"/>
              <a:t>FTM CGT – octobre 2020</a:t>
            </a:r>
            <a:endParaRPr lang="fr-FR" dirty="0"/>
          </a:p>
        </p:txBody>
      </p:sp>
      <p:sp>
        <p:nvSpPr>
          <p:cNvPr id="9" name="Espace réservé du numéro de diapositive 6"/>
          <p:cNvSpPr>
            <a:spLocks noGrp="1"/>
          </p:cNvSpPr>
          <p:nvPr>
            <p:ph type="sldNum" sz="quarter" idx="12"/>
          </p:nvPr>
        </p:nvSpPr>
        <p:spPr/>
        <p:txBody>
          <a:bodyPr/>
          <a:lstStyle>
            <a:lvl1pPr>
              <a:defRPr/>
            </a:lvl1pPr>
          </a:lstStyle>
          <a:p>
            <a:fld id="{04FA3B40-7B73-4E82-876C-6FBB0808E94B}"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lang="fr-FR"/>
              <a:t>Cliquez pour modifier le style du titre</a:t>
            </a:r>
            <a:endParaRPr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fr-FR"/>
              <a:t>Cliquez pour modifier les styles du texte du masque</a:t>
            </a:r>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fr-FR" noProof="0" dirty="0"/>
              <a:t>Cliquez sur l'icône pour ajouter une image</a:t>
            </a:r>
            <a:endParaRPr lang="en-US" noProof="0" dirty="0"/>
          </a:p>
        </p:txBody>
      </p:sp>
      <p:sp>
        <p:nvSpPr>
          <p:cNvPr id="8" name="Espace réservé de la date 4"/>
          <p:cNvSpPr>
            <a:spLocks noGrp="1"/>
          </p:cNvSpPr>
          <p:nvPr>
            <p:ph type="dt" sz="half" idx="10"/>
          </p:nvPr>
        </p:nvSpPr>
        <p:spPr/>
        <p:txBody>
          <a:bodyPr/>
          <a:lstStyle>
            <a:lvl1pPr>
              <a:defRPr/>
            </a:lvl1pPr>
          </a:lstStyle>
          <a:p>
            <a:fld id="{93EFA336-9DA9-462A-AC05-E7930537832C}" type="datetime1">
              <a:rPr lang="fr-FR" smtClean="0"/>
              <a:t>26/10/2020</a:t>
            </a:fld>
            <a:endParaRPr lang="fr-FR" dirty="0"/>
          </a:p>
        </p:txBody>
      </p:sp>
      <p:sp>
        <p:nvSpPr>
          <p:cNvPr id="9" name="Espace réservé du pied de page 5"/>
          <p:cNvSpPr>
            <a:spLocks noGrp="1"/>
          </p:cNvSpPr>
          <p:nvPr>
            <p:ph type="ftr" sz="quarter" idx="11"/>
          </p:nvPr>
        </p:nvSpPr>
        <p:spPr>
          <a:xfrm>
            <a:off x="914400" y="6172200"/>
            <a:ext cx="3886200" cy="457200"/>
          </a:xfrm>
        </p:spPr>
        <p:txBody>
          <a:bodyPr/>
          <a:lstStyle>
            <a:lvl1pPr>
              <a:defRPr/>
            </a:lvl1pPr>
          </a:lstStyle>
          <a:p>
            <a:r>
              <a:rPr lang="fr-FR" dirty="0" smtClean="0"/>
              <a:t>FTM CGT – octobre 2020</a:t>
            </a:r>
            <a:endParaRPr lang="fr-FR" dirty="0"/>
          </a:p>
        </p:txBody>
      </p:sp>
      <p:sp>
        <p:nvSpPr>
          <p:cNvPr id="10" name="Espace réservé du numéro de diapositive 6"/>
          <p:cNvSpPr>
            <a:spLocks noGrp="1"/>
          </p:cNvSpPr>
          <p:nvPr>
            <p:ph type="sldNum" sz="quarter" idx="12"/>
          </p:nvPr>
        </p:nvSpPr>
        <p:spPr>
          <a:xfrm>
            <a:off x="146050" y="6208713"/>
            <a:ext cx="457200" cy="457200"/>
          </a:xfrm>
        </p:spPr>
        <p:txBody>
          <a:bodyPr/>
          <a:lstStyle>
            <a:lvl1pPr>
              <a:defRPr/>
            </a:lvl1pPr>
          </a:lstStyle>
          <a:p>
            <a:fld id="{04FA3B40-7B73-4E82-876C-6FBB0808E94B}"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8" name="Rectangle à coins arrondis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8" name="Espace réservé du titre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fr-FR"/>
              <a:t>Cliquez pour modifier le style du titre</a:t>
            </a:r>
            <a:endParaRPr lang="en-US"/>
          </a:p>
        </p:txBody>
      </p:sp>
      <p:sp>
        <p:nvSpPr>
          <p:cNvPr id="1029" name="Espace réservé du texte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a:solidFill>
                  <a:schemeClr val="tx2"/>
                </a:solidFill>
                <a:latin typeface="+mn-lt"/>
                <a:cs typeface="+mn-cs"/>
              </a:defRPr>
            </a:lvl1pPr>
          </a:lstStyle>
          <a:p>
            <a:fld id="{5DBF1B3C-D02A-4A02-8990-BECB5B971F3C}" type="datetime1">
              <a:rPr lang="fr-FR" smtClean="0"/>
              <a:t>26/10/2020</a:t>
            </a:fld>
            <a:endParaRPr lang="fr-FR" dirty="0"/>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r>
              <a:rPr lang="fr-FR" dirty="0" smtClean="0"/>
              <a:t>FTM CGT – octobre 2020</a:t>
            </a:r>
            <a:endParaRPr lang="fr-FR" dirty="0"/>
          </a:p>
        </p:txBody>
      </p:sp>
      <p:sp>
        <p:nvSpPr>
          <p:cNvPr id="23" name="Espace réservé du numéro de diapositive 22"/>
          <p:cNvSpPr>
            <a:spLocks noGrp="1"/>
          </p:cNvSpPr>
          <p:nvPr>
            <p:ph type="sldNum" sz="quarter" idx="4"/>
          </p:nvPr>
        </p:nvSpPr>
        <p:spPr>
          <a:xfrm>
            <a:off x="146050" y="6210300"/>
            <a:ext cx="457200" cy="457200"/>
          </a:xfrm>
          <a:prstGeom prst="ellipse">
            <a:avLst/>
          </a:prstGeom>
          <a:solidFill>
            <a:srgbClr val="C00000"/>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fld id="{04FA3B40-7B73-4E82-876C-6FBB0808E94B}"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alibri" pitchFamily="34" charset="0"/>
        </a:defRPr>
      </a:lvl2pPr>
      <a:lvl3pPr algn="l" rtl="0" eaLnBrk="0" fontAlgn="base" hangingPunct="0">
        <a:spcBef>
          <a:spcPct val="0"/>
        </a:spcBef>
        <a:spcAft>
          <a:spcPct val="0"/>
        </a:spcAft>
        <a:defRPr sz="4000">
          <a:solidFill>
            <a:schemeClr val="tx2"/>
          </a:solidFill>
          <a:latin typeface="Calibri" pitchFamily="34" charset="0"/>
        </a:defRPr>
      </a:lvl3pPr>
      <a:lvl4pPr algn="l" rtl="0" eaLnBrk="0" fontAlgn="base" hangingPunct="0">
        <a:spcBef>
          <a:spcPct val="0"/>
        </a:spcBef>
        <a:spcAft>
          <a:spcPct val="0"/>
        </a:spcAft>
        <a:defRPr sz="4000">
          <a:solidFill>
            <a:schemeClr val="tx2"/>
          </a:solidFill>
          <a:latin typeface="Calibri" pitchFamily="34" charset="0"/>
        </a:defRPr>
      </a:lvl4pPr>
      <a:lvl5pPr algn="l" rtl="0" eaLnBrk="0" fontAlgn="base" hangingPunct="0">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DCAAAA"/>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956251"/>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956251"/>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4"/>
          <p:cNvSpPr>
            <a:spLocks noGrp="1"/>
          </p:cNvSpPr>
          <p:nvPr>
            <p:ph type="title"/>
          </p:nvPr>
        </p:nvSpPr>
        <p:spPr>
          <a:xfrm>
            <a:off x="467544" y="1556792"/>
            <a:ext cx="8136904" cy="3240360"/>
          </a:xfrm>
          <a:solidFill>
            <a:schemeClr val="accent1"/>
          </a:solidFill>
        </p:spPr>
        <p:txBody>
          <a:bodyPr anchor="ctr"/>
          <a:lstStyle/>
          <a:p>
            <a:pPr algn="ctr" eaLnBrk="1" hangingPunct="1"/>
            <a:r>
              <a:rPr lang="fr-FR" b="1" dirty="0">
                <a:solidFill>
                  <a:schemeClr val="bg1"/>
                </a:solidFill>
              </a:rPr>
              <a:t>Présentation </a:t>
            </a:r>
            <a:r>
              <a:rPr lang="fr-FR" b="1" dirty="0" smtClean="0">
                <a:solidFill>
                  <a:schemeClr val="bg1"/>
                </a:solidFill>
              </a:rPr>
              <a:t>des dispositifs, </a:t>
            </a:r>
            <a:br>
              <a:rPr lang="fr-FR" b="1" dirty="0" smtClean="0">
                <a:solidFill>
                  <a:schemeClr val="bg1"/>
                </a:solidFill>
              </a:rPr>
            </a:br>
            <a:r>
              <a:rPr lang="fr-FR" b="1" dirty="0" smtClean="0">
                <a:solidFill>
                  <a:schemeClr val="bg1"/>
                </a:solidFill>
              </a:rPr>
              <a:t>d'Activité </a:t>
            </a:r>
            <a:r>
              <a:rPr lang="fr-FR" b="1" dirty="0">
                <a:solidFill>
                  <a:schemeClr val="bg1"/>
                </a:solidFill>
              </a:rPr>
              <a:t>Partielle de droit </a:t>
            </a:r>
            <a:r>
              <a:rPr lang="fr-FR" b="1" dirty="0" smtClean="0">
                <a:solidFill>
                  <a:schemeClr val="bg1"/>
                </a:solidFill>
              </a:rPr>
              <a:t>commun, </a:t>
            </a:r>
            <a:br>
              <a:rPr lang="fr-FR" b="1" dirty="0" smtClean="0">
                <a:solidFill>
                  <a:schemeClr val="bg1"/>
                </a:solidFill>
              </a:rPr>
            </a:br>
            <a:r>
              <a:rPr lang="fr-FR" b="1" dirty="0" smtClean="0">
                <a:solidFill>
                  <a:schemeClr val="bg1"/>
                </a:solidFill>
              </a:rPr>
              <a:t>du dispositif Arme/APLD,</a:t>
            </a:r>
            <a:br>
              <a:rPr lang="fr-FR" b="1" dirty="0" smtClean="0">
                <a:solidFill>
                  <a:schemeClr val="bg1"/>
                </a:solidFill>
              </a:rPr>
            </a:br>
            <a:r>
              <a:rPr lang="fr-FR" b="1" dirty="0" smtClean="0">
                <a:solidFill>
                  <a:schemeClr val="bg1"/>
                </a:solidFill>
              </a:rPr>
              <a:t> les modalités </a:t>
            </a:r>
            <a:r>
              <a:rPr lang="fr-FR" b="1" dirty="0">
                <a:solidFill>
                  <a:schemeClr val="bg1"/>
                </a:solidFill>
              </a:rPr>
              <a:t>de </a:t>
            </a:r>
            <a:r>
              <a:rPr lang="fr-FR" b="1" dirty="0" smtClean="0">
                <a:solidFill>
                  <a:schemeClr val="bg1"/>
                </a:solidFill>
              </a:rPr>
              <a:t>calcul du chômage partiel.</a:t>
            </a:r>
            <a:endParaRPr lang="fr-FR" b="1" dirty="0">
              <a:solidFill>
                <a:schemeClr val="bg1"/>
              </a:solidFill>
            </a:endParaRPr>
          </a:p>
        </p:txBody>
      </p:sp>
      <p:sp>
        <p:nvSpPr>
          <p:cNvPr id="4" name="Espace réservé du numéro de diapositive 3"/>
          <p:cNvSpPr>
            <a:spLocks noGrp="1"/>
          </p:cNvSpPr>
          <p:nvPr>
            <p:ph type="sldNum" sz="quarter" idx="12"/>
          </p:nvPr>
        </p:nvSpPr>
        <p:spPr/>
        <p:txBody>
          <a:bodyPr/>
          <a:lstStyle/>
          <a:p>
            <a:pPr>
              <a:defRPr/>
            </a:pPr>
            <a:fld id="{91D164AB-E42C-4CC5-AF39-9E5A40ADB147}" type="slidenum">
              <a:rPr lang="fr-FR"/>
              <a:pPr>
                <a:defRPr/>
              </a:pPr>
              <a:t>1</a:t>
            </a:fld>
            <a:endParaRPr lang="fr-FR" dirty="0"/>
          </a:p>
        </p:txBody>
      </p:sp>
      <p:sp>
        <p:nvSpPr>
          <p:cNvPr id="5" name="Espace réservé du pied de page 2"/>
          <p:cNvSpPr>
            <a:spLocks noGrp="1"/>
          </p:cNvSpPr>
          <p:nvPr>
            <p:ph type="ftr" sz="quarter" idx="11"/>
          </p:nvPr>
        </p:nvSpPr>
        <p:spPr bwMode="auto">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defRPr/>
            </a:pPr>
            <a:r>
              <a:rPr lang="fr-FR" dirty="0"/>
              <a:t>FTM CGT – octobre 2020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556792"/>
            <a:ext cx="8784976" cy="4536504"/>
          </a:xfrm>
        </p:spPr>
        <p:txBody>
          <a:bodyPr/>
          <a:lstStyle/>
          <a:p>
            <a:r>
              <a:rPr lang="fr-FR" dirty="0" smtClean="0"/>
              <a:t>L’ARME peut-être mise en œuvre par </a:t>
            </a:r>
            <a:r>
              <a:rPr lang="fr-FR" dirty="0"/>
              <a:t>un accord collectif d’établissement, d’entreprise ou de groupe ou, en l’absence d’un tel accord, par un document élaboré unilatéralement par l’employeur </a:t>
            </a:r>
            <a:r>
              <a:rPr lang="fr-FR" b="1" dirty="0"/>
              <a:t>au niveau de l’entreprise ou de l’établissement </a:t>
            </a:r>
            <a:r>
              <a:rPr lang="fr-FR" i="1" dirty="0"/>
              <a:t>(mais pas au niveau du groupe), </a:t>
            </a:r>
            <a:r>
              <a:rPr lang="fr-FR" dirty="0"/>
              <a:t>conformément à l’accord de branche qui détermine le cadre général du dispositif</a:t>
            </a:r>
            <a:r>
              <a:rPr lang="fr-FR" dirty="0" smtClean="0"/>
              <a:t>.</a:t>
            </a:r>
          </a:p>
          <a:p>
            <a:r>
              <a:rPr lang="fr-FR" dirty="0" smtClean="0"/>
              <a:t>L’accord </a:t>
            </a:r>
            <a:r>
              <a:rPr lang="fr-FR" dirty="0"/>
              <a:t>de branche de la Métallurgie </a:t>
            </a:r>
            <a:r>
              <a:rPr lang="fr-FR" b="1" u="sng" dirty="0"/>
              <a:t>étant supplétif</a:t>
            </a:r>
            <a:r>
              <a:rPr lang="fr-FR" dirty="0"/>
              <a:t>, il ouvre la possibilité pour les employeurs d’éviter la case négociation d’un accord d’entreprise qui serait plus contraignant en termes d’obligations et de maintien de l’emploi pendant la durée du dispositif.</a:t>
            </a: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10</a:t>
            </a:fld>
            <a:endParaRPr lang="fr-FR" dirty="0"/>
          </a:p>
        </p:txBody>
      </p:sp>
      <p:sp>
        <p:nvSpPr>
          <p:cNvPr id="6" name="Titre 1"/>
          <p:cNvSpPr>
            <a:spLocks noGrp="1"/>
          </p:cNvSpPr>
          <p:nvPr>
            <p:ph type="title"/>
          </p:nvPr>
        </p:nvSpPr>
        <p:spPr>
          <a:xfrm>
            <a:off x="899592" y="116632"/>
            <a:ext cx="7772400" cy="1215008"/>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smtClean="0">
                <a:solidFill>
                  <a:schemeClr val="bg1"/>
                </a:solidFill>
              </a:rPr>
              <a:t>L’Activité </a:t>
            </a:r>
            <a:r>
              <a:rPr lang="fr-FR" b="1" dirty="0">
                <a:solidFill>
                  <a:schemeClr val="bg1"/>
                </a:solidFill>
              </a:rPr>
              <a:t>R</a:t>
            </a:r>
            <a:r>
              <a:rPr lang="fr-FR" b="1" dirty="0" smtClean="0">
                <a:solidFill>
                  <a:schemeClr val="bg1"/>
                </a:solidFill>
              </a:rPr>
              <a:t>éduite et Maintien dans l’Emploi, (APLD).</a:t>
            </a:r>
            <a:endParaRPr lang="fr-FR" b="1" dirty="0">
              <a:solidFill>
                <a:schemeClr val="bg1"/>
              </a:solidFill>
            </a:endParaRPr>
          </a:p>
        </p:txBody>
      </p:sp>
    </p:spTree>
    <p:extLst>
      <p:ext uri="{BB962C8B-B14F-4D97-AF65-F5344CB8AC3E}">
        <p14:creationId xmlns:p14="http://schemas.microsoft.com/office/powerpoint/2010/main" val="19818384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95536" y="980728"/>
            <a:ext cx="8280920" cy="4572000"/>
          </a:xfrm>
        </p:spPr>
        <p:txBody>
          <a:bodyPr/>
          <a:lstStyle/>
          <a:p>
            <a:r>
              <a:rPr lang="fr-FR" sz="2400" dirty="0" smtClean="0"/>
              <a:t>L’employeur </a:t>
            </a:r>
            <a:r>
              <a:rPr lang="fr-FR" sz="2400" dirty="0"/>
              <a:t>peut réduire l’horaire des salariés concernés </a:t>
            </a:r>
            <a:r>
              <a:rPr lang="fr-FR" sz="2400" b="1" dirty="0"/>
              <a:t>jusqu’à 40 % de la durée légale </a:t>
            </a:r>
            <a:r>
              <a:rPr lang="fr-FR" sz="2400" i="1" dirty="0"/>
              <a:t>(soit jusqu’à 14 heures par semaine). </a:t>
            </a:r>
            <a:r>
              <a:rPr lang="fr-FR" sz="2400" dirty="0"/>
              <a:t>Cette durée pouvant </a:t>
            </a:r>
            <a:r>
              <a:rPr lang="fr-FR" sz="2400" b="1" dirty="0"/>
              <a:t>être dépassée </a:t>
            </a:r>
            <a:r>
              <a:rPr lang="fr-FR" sz="2400" dirty="0"/>
              <a:t>exceptionnellement en raison de la situation particulière de l’entreprise </a:t>
            </a:r>
            <a:r>
              <a:rPr lang="fr-FR" sz="2400" i="1" dirty="0"/>
              <a:t>(jusqu’à 50 % de la </a:t>
            </a:r>
            <a:r>
              <a:rPr lang="fr-FR" sz="2400" i="1" dirty="0" smtClean="0"/>
              <a:t>durée lé</a:t>
            </a:r>
            <a:r>
              <a:rPr lang="fr-FR" sz="2400" i="1" dirty="0"/>
              <a:t> légale, sur </a:t>
            </a:r>
            <a:r>
              <a:rPr lang="fr-FR" sz="2400" i="1" dirty="0" smtClean="0"/>
              <a:t>décision </a:t>
            </a:r>
            <a:r>
              <a:rPr lang="fr-FR" sz="2400" i="1" dirty="0"/>
              <a:t>de l’autorité administrative). </a:t>
            </a:r>
            <a:endParaRPr lang="fr-FR" sz="2400" i="1" dirty="0" smtClean="0"/>
          </a:p>
          <a:p>
            <a:r>
              <a:rPr lang="fr-FR" sz="2400" dirty="0"/>
              <a:t>L’employeur adresse la demande de validation de l’accord ou d’homologation du document qu’il a élaboré au préfet du département où est implanté l’établissement concerné.</a:t>
            </a:r>
            <a:endParaRPr lang="fr-FR" sz="2400" i="1" dirty="0" smtClean="0"/>
          </a:p>
          <a:p>
            <a:r>
              <a:rPr lang="fr-FR" sz="2400" dirty="0"/>
              <a:t>L’autorité administrative se prononce respectivement dans les 15 jours ou les 21 jours. L’absence de réponse de l’administration dans un délai de 15 jours vaut acceptation implicite. Son refus doit être motivé.</a:t>
            </a: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11</a:t>
            </a:fld>
            <a:endParaRPr lang="fr-FR" dirty="0"/>
          </a:p>
        </p:txBody>
      </p:sp>
    </p:spTree>
    <p:extLst>
      <p:ext uri="{BB962C8B-B14F-4D97-AF65-F5344CB8AC3E}">
        <p14:creationId xmlns:p14="http://schemas.microsoft.com/office/powerpoint/2010/main" val="13367526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274638"/>
            <a:ext cx="8352928" cy="1143000"/>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r>
              <a:rPr lang="fr-FR" sz="3200" dirty="0" smtClean="0"/>
              <a:t>En cas de négociation d’un accord d’entreprise, quels sont les points de vigilance à avoir.</a:t>
            </a:r>
            <a:endParaRPr lang="fr-FR" sz="3200" dirty="0"/>
          </a:p>
        </p:txBody>
      </p:sp>
      <p:sp>
        <p:nvSpPr>
          <p:cNvPr id="3" name="Espace réservé du contenu 2"/>
          <p:cNvSpPr>
            <a:spLocks noGrp="1"/>
          </p:cNvSpPr>
          <p:nvPr>
            <p:ph sz="quarter" idx="1"/>
          </p:nvPr>
        </p:nvSpPr>
        <p:spPr>
          <a:xfrm>
            <a:off x="323528" y="1447800"/>
            <a:ext cx="8568952" cy="4572000"/>
          </a:xfrm>
        </p:spPr>
        <p:txBody>
          <a:bodyPr/>
          <a:lstStyle/>
          <a:p>
            <a:endParaRPr lang="fr-FR" sz="2000" dirty="0" smtClean="0"/>
          </a:p>
          <a:p>
            <a:r>
              <a:rPr lang="fr-FR" sz="2000" dirty="0" smtClean="0"/>
              <a:t>Le </a:t>
            </a:r>
            <a:r>
              <a:rPr lang="fr-FR" sz="2000" b="1" dirty="0"/>
              <a:t>préambule </a:t>
            </a:r>
            <a:r>
              <a:rPr lang="fr-FR" sz="2000" dirty="0"/>
              <a:t>doit contenir un diagnostic sur la situation économique et les perspectives d’activité, ce qui suppose que l’entreprise ait communiqué aux organisations syndicales les données économiques fiables et transparentes afin de mener une négociation loyale ; </a:t>
            </a:r>
          </a:p>
          <a:p>
            <a:r>
              <a:rPr lang="fr-FR" sz="2000" b="1" dirty="0" smtClean="0"/>
              <a:t>Le </a:t>
            </a:r>
            <a:r>
              <a:rPr lang="fr-FR" sz="2000" b="1" dirty="0"/>
              <a:t>diagnostic sur la situation économique doit être réalisé à partir de la BDES </a:t>
            </a:r>
            <a:r>
              <a:rPr lang="fr-FR" sz="2000" i="1" dirty="0"/>
              <a:t>(Base de Données Économiques et Sociales) </a:t>
            </a:r>
            <a:r>
              <a:rPr lang="fr-FR" sz="2000" dirty="0"/>
              <a:t>; </a:t>
            </a:r>
          </a:p>
          <a:p>
            <a:r>
              <a:rPr lang="fr-FR" sz="2000" b="1" dirty="0" smtClean="0"/>
              <a:t>Le </a:t>
            </a:r>
            <a:r>
              <a:rPr lang="fr-FR" sz="2000" b="1" dirty="0"/>
              <a:t>CSE doit-être informé et consulté sur le diagnostic </a:t>
            </a:r>
            <a:r>
              <a:rPr lang="fr-FR" sz="2000" dirty="0"/>
              <a:t>réalisé par </a:t>
            </a:r>
            <a:r>
              <a:rPr lang="fr-FR" sz="2000" dirty="0" smtClean="0"/>
              <a:t>l’employeur, cela comprend : </a:t>
            </a:r>
            <a:endParaRPr lang="fr-FR" sz="2000" dirty="0"/>
          </a:p>
          <a:p>
            <a:r>
              <a:rPr lang="fr-FR" sz="2000" dirty="0" smtClean="0"/>
              <a:t>Les </a:t>
            </a:r>
            <a:r>
              <a:rPr lang="fr-FR" sz="2000" dirty="0"/>
              <a:t>activités et les salariés concernés par le dispositif ; </a:t>
            </a:r>
          </a:p>
          <a:p>
            <a:r>
              <a:rPr lang="fr-FR" sz="2000" dirty="0" smtClean="0"/>
              <a:t>La </a:t>
            </a:r>
            <a:r>
              <a:rPr lang="fr-FR" sz="2000" dirty="0"/>
              <a:t>date du début de l’activité partielle sollicitée et sa durée ; </a:t>
            </a:r>
          </a:p>
          <a:p>
            <a:r>
              <a:rPr lang="fr-FR" sz="2000" dirty="0" smtClean="0"/>
              <a:t>Les </a:t>
            </a:r>
            <a:r>
              <a:rPr lang="fr-FR" sz="2000" dirty="0"/>
              <a:t>engagements en termes d’emploi et de formation professionnelle ; </a:t>
            </a:r>
          </a:p>
          <a:p>
            <a:r>
              <a:rPr lang="fr-FR" sz="2000" dirty="0" smtClean="0"/>
              <a:t>Les </a:t>
            </a:r>
            <a:r>
              <a:rPr lang="fr-FR" sz="2000" dirty="0"/>
              <a:t>modalités d’information des organisations syndicales représentatives et des IRP sur la mise en </a:t>
            </a:r>
            <a:r>
              <a:rPr lang="fr-FR" sz="2000" dirty="0" smtClean="0"/>
              <a:t>œuvre </a:t>
            </a:r>
            <a:r>
              <a:rPr lang="fr-FR" sz="2000" dirty="0"/>
              <a:t>de l’accord ; </a:t>
            </a: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12</a:t>
            </a:fld>
            <a:endParaRPr lang="fr-FR" dirty="0"/>
          </a:p>
        </p:txBody>
      </p:sp>
    </p:spTree>
    <p:extLst>
      <p:ext uri="{BB962C8B-B14F-4D97-AF65-F5344CB8AC3E}">
        <p14:creationId xmlns:p14="http://schemas.microsoft.com/office/powerpoint/2010/main" val="25692641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dirty="0" smtClean="0"/>
              <a:t>Suite….</a:t>
            </a:r>
            <a:endParaRPr lang="fr-FR" dirty="0"/>
          </a:p>
        </p:txBody>
      </p:sp>
      <p:sp>
        <p:nvSpPr>
          <p:cNvPr id="3" name="Espace réservé du contenu 2"/>
          <p:cNvSpPr>
            <a:spLocks noGrp="1"/>
          </p:cNvSpPr>
          <p:nvPr>
            <p:ph sz="quarter" idx="1"/>
          </p:nvPr>
        </p:nvSpPr>
        <p:spPr>
          <a:xfrm>
            <a:off x="323528" y="1447800"/>
            <a:ext cx="8640960" cy="4572000"/>
          </a:xfrm>
        </p:spPr>
        <p:txBody>
          <a:bodyPr/>
          <a:lstStyle/>
          <a:p>
            <a:r>
              <a:rPr lang="fr-FR" sz="2000" b="1" dirty="0" smtClean="0"/>
              <a:t>Doivent </a:t>
            </a:r>
            <a:r>
              <a:rPr lang="fr-FR" sz="2000" b="1" dirty="0"/>
              <a:t>apparaître les contreparties des dirigeants, mandataires et </a:t>
            </a:r>
            <a:r>
              <a:rPr lang="fr-FR" sz="2000" b="1" dirty="0" smtClean="0"/>
              <a:t>actionnaires </a:t>
            </a:r>
            <a:r>
              <a:rPr lang="fr-FR" sz="2000" b="1" dirty="0"/>
              <a:t>proportionnées, au regard des efforts demandés aux salariés </a:t>
            </a:r>
            <a:r>
              <a:rPr lang="fr-FR" sz="2000" dirty="0"/>
              <a:t>pendant la durée de recours au dispositif d’activité réduite de longue durée ;</a:t>
            </a:r>
          </a:p>
          <a:p>
            <a:r>
              <a:rPr lang="fr-FR" sz="2000" b="1" dirty="0"/>
              <a:t>Le dispositif APLD ne doit pas être mis en </a:t>
            </a:r>
            <a:r>
              <a:rPr lang="fr-FR" sz="2000" b="1" dirty="0" smtClean="0"/>
              <a:t>œuvre </a:t>
            </a:r>
            <a:r>
              <a:rPr lang="fr-FR" sz="2000" b="1" dirty="0"/>
              <a:t>de manière individualisée ; </a:t>
            </a:r>
            <a:endParaRPr lang="fr-FR" sz="2000" dirty="0"/>
          </a:p>
          <a:p>
            <a:r>
              <a:rPr lang="fr-FR" sz="2000" dirty="0" smtClean="0"/>
              <a:t>Le </a:t>
            </a:r>
            <a:r>
              <a:rPr lang="fr-FR" sz="2000" dirty="0"/>
              <a:t>dispositif doit placer les salariés en activité partielle, </a:t>
            </a:r>
            <a:r>
              <a:rPr lang="fr-FR" sz="2000" b="1" dirty="0"/>
              <a:t>par entreprise, établissement, partie d’établissement, unité de production, atelier, service ou équipe ; </a:t>
            </a:r>
            <a:endParaRPr lang="fr-FR" sz="2000" b="1" dirty="0" smtClean="0"/>
          </a:p>
          <a:p>
            <a:pPr marL="0" indent="0" algn="ctr">
              <a:buNone/>
            </a:pPr>
            <a:r>
              <a:rPr lang="fr-FR" sz="2000" b="1" dirty="0" smtClean="0">
                <a:solidFill>
                  <a:srgbClr val="0066FF"/>
                </a:solidFill>
              </a:rPr>
              <a:t>EN TERME REVENDICATIF IL FAUT RÉUSSIR À OBTENIR :</a:t>
            </a:r>
            <a:endParaRPr lang="fr-FR" sz="2000" dirty="0" smtClean="0">
              <a:solidFill>
                <a:srgbClr val="0066FF"/>
              </a:solidFill>
            </a:endParaRPr>
          </a:p>
          <a:p>
            <a:r>
              <a:rPr lang="fr-FR" sz="2000" dirty="0" smtClean="0"/>
              <a:t>La garantie intégrale des </a:t>
            </a:r>
            <a:r>
              <a:rPr lang="fr-FR" sz="2000" dirty="0"/>
              <a:t>cotisations sociales en matière </a:t>
            </a:r>
            <a:r>
              <a:rPr lang="fr-FR" sz="2000" b="1" dirty="0"/>
              <a:t>de régime général des retraites, régime complémentaire de retraites</a:t>
            </a:r>
            <a:r>
              <a:rPr lang="fr-FR" sz="2000" dirty="0"/>
              <a:t>, </a:t>
            </a:r>
            <a:r>
              <a:rPr lang="fr-FR" sz="2000" b="1" dirty="0" smtClean="0"/>
              <a:t>prévoyance lourde </a:t>
            </a:r>
            <a:r>
              <a:rPr lang="fr-FR" sz="2000" b="1" dirty="0"/>
              <a:t>et complémentaire santé ; </a:t>
            </a:r>
          </a:p>
          <a:p>
            <a:r>
              <a:rPr lang="fr-FR" sz="2000" b="1" dirty="0" smtClean="0"/>
              <a:t>Avoir la garantie de </a:t>
            </a:r>
            <a:r>
              <a:rPr lang="fr-FR" sz="2000" b="1" dirty="0"/>
              <a:t>l’intégralité du salaire net dans le cas du maintien des cotisations indiqué précédemment </a:t>
            </a:r>
            <a:r>
              <a:rPr lang="fr-FR" sz="2000" b="1" i="1" dirty="0" smtClean="0"/>
              <a:t>(c’est d’avoir </a:t>
            </a:r>
            <a:r>
              <a:rPr lang="fr-FR" sz="2000" b="1" i="1" dirty="0"/>
              <a:t>85 % du brut pour maintenir le salaire </a:t>
            </a:r>
            <a:r>
              <a:rPr lang="fr-FR" sz="2000" b="1" i="1" dirty="0" smtClean="0"/>
              <a:t>net avec les cotisation ci-dessus) </a:t>
            </a:r>
            <a:r>
              <a:rPr lang="fr-FR" sz="2000" b="1" i="1" dirty="0"/>
              <a:t>; </a:t>
            </a:r>
            <a:endParaRPr lang="fr-FR" sz="2000"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13</a:t>
            </a:fld>
            <a:endParaRPr lang="fr-FR" dirty="0"/>
          </a:p>
        </p:txBody>
      </p:sp>
    </p:spTree>
    <p:extLst>
      <p:ext uri="{BB962C8B-B14F-4D97-AF65-F5344CB8AC3E}">
        <p14:creationId xmlns:p14="http://schemas.microsoft.com/office/powerpoint/2010/main" val="11220207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dirty="0" smtClean="0"/>
              <a:t>Suite….</a:t>
            </a:r>
            <a:endParaRPr lang="fr-FR" dirty="0"/>
          </a:p>
        </p:txBody>
      </p:sp>
      <p:sp>
        <p:nvSpPr>
          <p:cNvPr id="3" name="Espace réservé du contenu 2"/>
          <p:cNvSpPr>
            <a:spLocks noGrp="1"/>
          </p:cNvSpPr>
          <p:nvPr>
            <p:ph sz="quarter" idx="1"/>
          </p:nvPr>
        </p:nvSpPr>
        <p:spPr>
          <a:xfrm>
            <a:off x="179512" y="1447800"/>
            <a:ext cx="8712968" cy="4572000"/>
          </a:xfrm>
        </p:spPr>
        <p:txBody>
          <a:bodyPr/>
          <a:lstStyle/>
          <a:p>
            <a:r>
              <a:rPr lang="fr-FR" sz="2000" b="1" dirty="0"/>
              <a:t>Il est impératif que l’accord garantisse l’emploi sur l’intégralité de l’établissement </a:t>
            </a:r>
            <a:r>
              <a:rPr lang="fr-FR" sz="2000" dirty="0"/>
              <a:t>ou de l’entreprise pendant la durée de l’utilisation du dispositif tel que le prévoit le décret du 28 juillet 2020 dans son article 1 au chapitre IV ; </a:t>
            </a:r>
          </a:p>
          <a:p>
            <a:r>
              <a:rPr lang="fr-FR" sz="2000" b="1" dirty="0" smtClean="0"/>
              <a:t>Le </a:t>
            </a:r>
            <a:r>
              <a:rPr lang="fr-FR" sz="2000" b="1" dirty="0"/>
              <a:t>salarié doit-être indemnisé à 100 % pendant une formation avec le FNE. Le CPF </a:t>
            </a:r>
            <a:r>
              <a:rPr lang="fr-FR" sz="2000" b="1" i="1" dirty="0"/>
              <a:t>(Compte Personnel de Formation) </a:t>
            </a:r>
            <a:r>
              <a:rPr lang="fr-FR" sz="2000" b="1" dirty="0"/>
              <a:t>ne doit pas être mobilisé à l’initiative de l’employeur sur des formations de son choix. </a:t>
            </a:r>
            <a:endParaRPr lang="fr-FR" sz="2000" b="1" dirty="0" smtClean="0"/>
          </a:p>
          <a:p>
            <a:r>
              <a:rPr lang="fr-FR" sz="2000" dirty="0" smtClean="0"/>
              <a:t>L’accord </a:t>
            </a:r>
            <a:r>
              <a:rPr lang="fr-FR" sz="2000" dirty="0"/>
              <a:t>doit prévoir qu’il soit possible </a:t>
            </a:r>
            <a:r>
              <a:rPr lang="fr-FR" sz="2000" b="1" dirty="0"/>
              <a:t>de faire des formations diplômantes </a:t>
            </a:r>
            <a:r>
              <a:rPr lang="fr-FR" sz="2000" dirty="0"/>
              <a:t>ainsi que des formations inscrites au RNCP ; </a:t>
            </a:r>
          </a:p>
          <a:p>
            <a:r>
              <a:rPr lang="fr-FR" sz="2000" b="1" dirty="0" smtClean="0"/>
              <a:t>Il </a:t>
            </a:r>
            <a:r>
              <a:rPr lang="fr-FR" sz="2000" b="1" dirty="0"/>
              <a:t>faut que le suivi des engagements pris par l’employeur soit présenté mensuellement au CSE et CSEC ; </a:t>
            </a:r>
            <a:endParaRPr lang="fr-FR" sz="2000" dirty="0"/>
          </a:p>
          <a:p>
            <a:r>
              <a:rPr lang="fr-FR" sz="2000" b="1" dirty="0" smtClean="0"/>
              <a:t>Attention </a:t>
            </a:r>
            <a:r>
              <a:rPr lang="fr-FR" sz="2000" b="1" dirty="0"/>
              <a:t>pour les salariés au forfait jour ou ceux sans référence horaire, </a:t>
            </a:r>
            <a:r>
              <a:rPr lang="fr-FR" sz="2000" dirty="0"/>
              <a:t>il faut veiller à ne pas avoir d’exclusion de l’accord de branche du 28 juillet 1998, </a:t>
            </a:r>
            <a:r>
              <a:rPr lang="fr-FR" sz="2000" dirty="0" smtClean="0"/>
              <a:t>afin que </a:t>
            </a:r>
            <a:r>
              <a:rPr lang="fr-FR" sz="2000" dirty="0"/>
              <a:t>l’employeur ne </a:t>
            </a:r>
            <a:r>
              <a:rPr lang="fr-FR" sz="2000" dirty="0" smtClean="0"/>
              <a:t>puisse </a:t>
            </a:r>
            <a:r>
              <a:rPr lang="fr-FR" sz="2000" dirty="0"/>
              <a:t>pas réduire la rémunération de ces salariés pendant une période d’activité partielle. </a:t>
            </a:r>
          </a:p>
          <a:p>
            <a:endParaRPr lang="fr-FR" sz="2000"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14</a:t>
            </a:fld>
            <a:endParaRPr lang="fr-FR" dirty="0"/>
          </a:p>
        </p:txBody>
      </p:sp>
    </p:spTree>
    <p:extLst>
      <p:ext uri="{BB962C8B-B14F-4D97-AF65-F5344CB8AC3E}">
        <p14:creationId xmlns:p14="http://schemas.microsoft.com/office/powerpoint/2010/main" val="25664494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51520" y="1700808"/>
            <a:ext cx="8712968" cy="4318992"/>
          </a:xfrm>
        </p:spPr>
        <p:txBody>
          <a:bodyPr/>
          <a:lstStyle/>
          <a:p>
            <a:r>
              <a:rPr lang="fr-FR" sz="2400" dirty="0"/>
              <a:t>Le salarié percevra 70 % de sa rémunération brute servant d’assiette de calcul à l’indemnité de congés payés </a:t>
            </a:r>
            <a:r>
              <a:rPr lang="fr-FR" sz="2400" i="1" dirty="0"/>
              <a:t>(L.3141-24 CT), </a:t>
            </a:r>
            <a:r>
              <a:rPr lang="fr-FR" sz="2400" dirty="0"/>
              <a:t>dans la limite de 4,5 fois le </a:t>
            </a:r>
            <a:r>
              <a:rPr lang="fr-FR" sz="2400" dirty="0" smtClean="0"/>
              <a:t>Smic.</a:t>
            </a:r>
          </a:p>
          <a:p>
            <a:r>
              <a:rPr lang="fr-FR" sz="2400" dirty="0" smtClean="0"/>
              <a:t> </a:t>
            </a:r>
            <a:r>
              <a:rPr lang="fr-FR" sz="2400" dirty="0"/>
              <a:t>L'indemnité est versée par l'employeur </a:t>
            </a:r>
            <a:r>
              <a:rPr lang="fr-FR" sz="2400" b="1" dirty="0"/>
              <a:t>à la date habituelle de versement du salaire.</a:t>
            </a:r>
            <a:endParaRPr lang="fr-FR" sz="2400" dirty="0"/>
          </a:p>
          <a:p>
            <a:r>
              <a:rPr lang="fr-FR" sz="2400" dirty="0"/>
              <a:t>L'employeur doit faire figurer sur le bulletin de paie du salarié (ou dans un document annexé) le nombre des heures indemnisées, les taux appliqués et les sommes versées.</a:t>
            </a:r>
          </a:p>
          <a:p>
            <a:r>
              <a:rPr lang="fr-FR" sz="2400" dirty="0" smtClean="0"/>
              <a:t>Les </a:t>
            </a:r>
            <a:r>
              <a:rPr lang="fr-FR" sz="2400" dirty="0"/>
              <a:t>indemnités d’activité partielle sont exonérées de cotisations sociales, mais restent soumises à la CSG au taux de 6,2 % et à la CRDS au taux de 0,5 %. </a:t>
            </a: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15</a:t>
            </a:fld>
            <a:endParaRPr lang="fr-FR" dirty="0"/>
          </a:p>
        </p:txBody>
      </p:sp>
      <p:sp>
        <p:nvSpPr>
          <p:cNvPr id="6" name="Titre 1"/>
          <p:cNvSpPr>
            <a:spLocks noGrp="1"/>
          </p:cNvSpPr>
          <p:nvPr>
            <p:ph type="title"/>
          </p:nvPr>
        </p:nvSpPr>
        <p:spPr>
          <a:xfrm>
            <a:off x="179512" y="188640"/>
            <a:ext cx="8784976" cy="1143000"/>
          </a:xfrm>
          <a:ln>
            <a:solidFill>
              <a:srgbClr val="0066FF"/>
            </a:solidFill>
            <a:headEnd/>
            <a:tailEnd/>
          </a:ln>
        </p:spPr>
        <p:style>
          <a:lnRef idx="3">
            <a:schemeClr val="lt1"/>
          </a:lnRef>
          <a:fillRef idx="1">
            <a:schemeClr val="accent1"/>
          </a:fillRef>
          <a:effectRef idx="1">
            <a:schemeClr val="accent1"/>
          </a:effectRef>
          <a:fontRef idx="minor">
            <a:schemeClr val="lt1"/>
          </a:fontRef>
        </p:style>
        <p:txBody>
          <a:bodyPr vert="horz" wrap="square" lIns="91440" tIns="45720" rIns="91440" bIns="91440" numCol="1" anchor="ctr" anchorCtr="0" compatLnSpc="1">
            <a:prstTxWarp prst="textNoShape">
              <a:avLst/>
            </a:prstTxWarp>
          </a:bodyPr>
          <a:lstStyle/>
          <a:p>
            <a:pPr algn="ctr" eaLnBrk="1" hangingPunct="1"/>
            <a:r>
              <a:rPr lang="fr-FR" sz="3600" b="1" dirty="0" smtClean="0">
                <a:solidFill>
                  <a:schemeClr val="bg1"/>
                </a:solidFill>
              </a:rPr>
              <a:t>Quelle est le montant de l’allocation de ce dispositif pour les salariés de </a:t>
            </a:r>
            <a:r>
              <a:rPr lang="fr-FR" sz="3600" b="1" dirty="0">
                <a:solidFill>
                  <a:schemeClr val="bg1"/>
                </a:solidFill>
              </a:rPr>
              <a:t>l</a:t>
            </a:r>
            <a:r>
              <a:rPr lang="fr-FR" sz="3600" b="1" dirty="0" smtClean="0">
                <a:solidFill>
                  <a:schemeClr val="bg1"/>
                </a:solidFill>
              </a:rPr>
              <a:t>a métallurgie </a:t>
            </a:r>
            <a:r>
              <a:rPr lang="fr-FR" sz="3600" b="1" dirty="0">
                <a:solidFill>
                  <a:schemeClr val="bg1"/>
                </a:solidFill>
              </a:rPr>
              <a:t>?</a:t>
            </a:r>
          </a:p>
        </p:txBody>
      </p:sp>
    </p:spTree>
    <p:extLst>
      <p:ext uri="{BB962C8B-B14F-4D97-AF65-F5344CB8AC3E}">
        <p14:creationId xmlns:p14="http://schemas.microsoft.com/office/powerpoint/2010/main" val="40096290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628800"/>
            <a:ext cx="8712968" cy="4463008"/>
          </a:xfrm>
        </p:spPr>
        <p:txBody>
          <a:bodyPr/>
          <a:lstStyle/>
          <a:p>
            <a:r>
              <a:rPr lang="fr-FR" dirty="0"/>
              <a:t>L’employeur percevra 60 % de la rémunération brute versée au salarié. Cette allocation sera limitée à 4,5 fois le taux horaire du Smic et ne sera pas inférieure à 7,23 € de l’heure. </a:t>
            </a:r>
            <a:endParaRPr lang="fr-FR" dirty="0" smtClean="0"/>
          </a:p>
          <a:p>
            <a:r>
              <a:rPr lang="fr-FR" dirty="0" smtClean="0"/>
              <a:t>Ce dispositif garanti aux employeurs </a:t>
            </a:r>
            <a:r>
              <a:rPr lang="fr-FR" dirty="0"/>
              <a:t>de bénéficier </a:t>
            </a:r>
            <a:r>
              <a:rPr lang="fr-FR" dirty="0" smtClean="0"/>
              <a:t>de l’indemnisation à </a:t>
            </a:r>
            <a:r>
              <a:rPr lang="fr-FR" dirty="0"/>
              <a:t>60% jusqu’en juin </a:t>
            </a:r>
            <a:r>
              <a:rPr lang="fr-FR" dirty="0" smtClean="0"/>
              <a:t>2022, tel que prévu par </a:t>
            </a:r>
            <a:r>
              <a:rPr lang="fr-FR" b="1" u="sng" dirty="0"/>
              <a:t>le décret 2020-188 du </a:t>
            </a:r>
            <a:r>
              <a:rPr lang="fr-FR" b="1" u="sng" dirty="0" smtClean="0"/>
              <a:t>30 </a:t>
            </a:r>
            <a:r>
              <a:rPr lang="fr-FR" b="1" u="sng" dirty="0"/>
              <a:t>septembre </a:t>
            </a:r>
            <a:r>
              <a:rPr lang="fr-FR" b="1" u="sng" dirty="0" smtClean="0"/>
              <a:t>2020.</a:t>
            </a:r>
          </a:p>
          <a:p>
            <a:r>
              <a:rPr lang="fr-FR" dirty="0"/>
              <a:t>L’employeur peut bénéficier de l’allocation d’activité partielle pendant </a:t>
            </a:r>
            <a:r>
              <a:rPr lang="fr-FR" b="1" dirty="0"/>
              <a:t>six mois renouvelables, </a:t>
            </a:r>
            <a:r>
              <a:rPr lang="fr-FR" dirty="0"/>
              <a:t>dans la limite de </a:t>
            </a:r>
            <a:r>
              <a:rPr lang="fr-FR" b="1" dirty="0"/>
              <a:t>vingt-quatre mois consécutifs ou non, </a:t>
            </a:r>
            <a:r>
              <a:rPr lang="fr-FR" dirty="0"/>
              <a:t>sur une période </a:t>
            </a:r>
            <a:r>
              <a:rPr lang="fr-FR" b="1" dirty="0"/>
              <a:t>de trente-six mois consécutifs</a:t>
            </a:r>
            <a:r>
              <a:rPr lang="fr-FR" dirty="0"/>
              <a:t>. </a:t>
            </a:r>
            <a:r>
              <a:rPr lang="fr-FR" dirty="0" smtClean="0"/>
              <a:t>Le dispositif est ainsi mobilisable </a:t>
            </a:r>
            <a:r>
              <a:rPr lang="fr-FR" b="1" dirty="0"/>
              <a:t>jusqu’en juin </a:t>
            </a:r>
            <a:r>
              <a:rPr lang="fr-FR" b="1" dirty="0" smtClean="0"/>
              <a:t>2025. </a:t>
            </a:r>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16</a:t>
            </a:fld>
            <a:endParaRPr lang="fr-FR" dirty="0"/>
          </a:p>
        </p:txBody>
      </p:sp>
      <p:sp>
        <p:nvSpPr>
          <p:cNvPr id="6" name="Titre 1"/>
          <p:cNvSpPr>
            <a:spLocks noGrp="1"/>
          </p:cNvSpPr>
          <p:nvPr>
            <p:ph type="title"/>
          </p:nvPr>
        </p:nvSpPr>
        <p:spPr>
          <a:xfrm>
            <a:off x="323528" y="116632"/>
            <a:ext cx="8496944" cy="1301006"/>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a:solidFill>
                  <a:schemeClr val="bg1"/>
                </a:solidFill>
              </a:rPr>
              <a:t>Quelle est le montant de </a:t>
            </a:r>
            <a:r>
              <a:rPr lang="fr-FR" b="1" dirty="0" smtClean="0">
                <a:solidFill>
                  <a:schemeClr val="bg1"/>
                </a:solidFill>
              </a:rPr>
              <a:t>l’allocation perçue par l’employeur ?</a:t>
            </a:r>
            <a:endParaRPr lang="fr-FR" b="1" dirty="0">
              <a:solidFill>
                <a:schemeClr val="bg1"/>
              </a:solidFill>
            </a:endParaRPr>
          </a:p>
        </p:txBody>
      </p:sp>
    </p:spTree>
    <p:extLst>
      <p:ext uri="{BB962C8B-B14F-4D97-AF65-F5344CB8AC3E}">
        <p14:creationId xmlns:p14="http://schemas.microsoft.com/office/powerpoint/2010/main" val="13646693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447800"/>
            <a:ext cx="8712968" cy="4572000"/>
          </a:xfrm>
        </p:spPr>
        <p:txBody>
          <a:bodyPr/>
          <a:lstStyle/>
          <a:p>
            <a:r>
              <a:rPr lang="fr-FR" dirty="0"/>
              <a:t>Si l’employeur licencie pour motif </a:t>
            </a:r>
            <a:r>
              <a:rPr lang="fr-FR" dirty="0" smtClean="0"/>
              <a:t>économique pendant </a:t>
            </a:r>
            <a:r>
              <a:rPr lang="fr-FR" dirty="0"/>
              <a:t>la durée du recours au dispositif, ou s’il ne respecte pas ses engagements de maintien de l’emploi, </a:t>
            </a:r>
            <a:r>
              <a:rPr lang="fr-FR" b="1" dirty="0"/>
              <a:t>il devra rembourser à </a:t>
            </a:r>
            <a:r>
              <a:rPr lang="fr-FR" b="1" dirty="0" smtClean="0"/>
              <a:t>l’État </a:t>
            </a:r>
            <a:r>
              <a:rPr lang="fr-FR" b="1" dirty="0"/>
              <a:t>les sommes perçues </a:t>
            </a:r>
            <a:r>
              <a:rPr lang="fr-FR" dirty="0"/>
              <a:t>au titre de l’allocation d’activité partielle pour les salariés </a:t>
            </a:r>
            <a:r>
              <a:rPr lang="fr-FR" dirty="0" smtClean="0"/>
              <a:t>concernés par l’accord ou le DUE.</a:t>
            </a:r>
          </a:p>
          <a:p>
            <a:r>
              <a:rPr lang="fr-FR" dirty="0"/>
              <a:t>Malheureusement, cette mesure importante prévue par le décret du 28 juillet 2020, vient d’être mis à mal par le nouveau décret du </a:t>
            </a:r>
            <a:r>
              <a:rPr lang="fr-FR" dirty="0" smtClean="0"/>
              <a:t>30 </a:t>
            </a:r>
            <a:r>
              <a:rPr lang="fr-FR" dirty="0"/>
              <a:t>septembre 2020. </a:t>
            </a:r>
            <a:r>
              <a:rPr lang="fr-FR" dirty="0" smtClean="0"/>
              <a:t>Le </a:t>
            </a:r>
            <a:r>
              <a:rPr lang="fr-FR" dirty="0"/>
              <a:t>décret </a:t>
            </a:r>
            <a:r>
              <a:rPr lang="fr-FR" dirty="0" smtClean="0"/>
              <a:t>prévoit </a:t>
            </a:r>
            <a:r>
              <a:rPr lang="fr-FR" dirty="0"/>
              <a:t>: </a:t>
            </a:r>
            <a:r>
              <a:rPr lang="fr-FR" i="1" dirty="0"/>
              <a:t>« Le remboursement dû par l’employeur n’est pas exigible si les perspectives d’activité se sont dégradées par rapport à celles prévues dans l’accord collectif ou le document de l’employeur. » </a:t>
            </a:r>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17</a:t>
            </a:fld>
            <a:endParaRPr lang="fr-FR" dirty="0"/>
          </a:p>
        </p:txBody>
      </p:sp>
      <p:sp>
        <p:nvSpPr>
          <p:cNvPr id="6" name="Titre 1"/>
          <p:cNvSpPr>
            <a:spLocks noGrp="1"/>
          </p:cNvSpPr>
          <p:nvPr>
            <p:ph type="title"/>
          </p:nvPr>
        </p:nvSpPr>
        <p:spPr>
          <a:xfrm>
            <a:off x="395536" y="116632"/>
            <a:ext cx="8291264" cy="1301006"/>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sz="2800" b="1" dirty="0" smtClean="0">
                <a:solidFill>
                  <a:schemeClr val="bg1"/>
                </a:solidFill>
              </a:rPr>
              <a:t>Quelles sont les sanctions pour l’employeur si ce dernier ne respecte pas ses obligations en terme d’emplois ?</a:t>
            </a:r>
            <a:endParaRPr lang="fr-FR" sz="2800" b="1" dirty="0">
              <a:solidFill>
                <a:schemeClr val="bg1"/>
              </a:solidFill>
            </a:endParaRPr>
          </a:p>
        </p:txBody>
      </p:sp>
    </p:spTree>
    <p:extLst>
      <p:ext uri="{BB962C8B-B14F-4D97-AF65-F5344CB8AC3E}">
        <p14:creationId xmlns:p14="http://schemas.microsoft.com/office/powerpoint/2010/main" val="25520973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332656"/>
            <a:ext cx="7772400" cy="796950"/>
          </a:xfrm>
          <a:solidFill>
            <a:srgbClr val="C00000"/>
          </a:solidFill>
        </p:spPr>
        <p:txBody>
          <a:bodyPr/>
          <a:lstStyle/>
          <a:p>
            <a:pPr algn="ctr"/>
            <a:r>
              <a:rPr lang="fr-FR" b="1" dirty="0">
                <a:solidFill>
                  <a:schemeClr val="bg1"/>
                </a:solidFill>
              </a:rPr>
              <a:t>Quelles sont les </a:t>
            </a:r>
            <a:r>
              <a:rPr lang="fr-FR" b="1" dirty="0" smtClean="0">
                <a:solidFill>
                  <a:schemeClr val="bg1"/>
                </a:solidFill>
              </a:rPr>
              <a:t>sanctions suite …</a:t>
            </a:r>
            <a:endParaRPr lang="fr-FR" dirty="0"/>
          </a:p>
        </p:txBody>
      </p:sp>
      <p:sp>
        <p:nvSpPr>
          <p:cNvPr id="3" name="Espace réservé du contenu 2"/>
          <p:cNvSpPr>
            <a:spLocks noGrp="1"/>
          </p:cNvSpPr>
          <p:nvPr>
            <p:ph sz="quarter" idx="1"/>
          </p:nvPr>
        </p:nvSpPr>
        <p:spPr>
          <a:xfrm>
            <a:off x="179512" y="1447800"/>
            <a:ext cx="8784976" cy="4572000"/>
          </a:xfrm>
        </p:spPr>
        <p:txBody>
          <a:bodyPr/>
          <a:lstStyle/>
          <a:p>
            <a:r>
              <a:rPr lang="fr-FR" dirty="0" smtClean="0"/>
              <a:t>Sachant qu’il existait au préalable déjà une restriction : </a:t>
            </a:r>
            <a:r>
              <a:rPr lang="fr-FR" dirty="0"/>
              <a:t>Le remboursement de tout ou partie des sommes dues par l’employeur peut ne pas être exigé s’il est incompatible avec la situation économique et financière de l’établissement, de l’entreprise ou du groupe.</a:t>
            </a:r>
          </a:p>
          <a:p>
            <a:r>
              <a:rPr lang="fr-FR" dirty="0" smtClean="0"/>
              <a:t>Il convient donc sur cette question des perspectives </a:t>
            </a:r>
            <a:r>
              <a:rPr lang="fr-FR" dirty="0"/>
              <a:t>d’activités définies par l’employeur, </a:t>
            </a:r>
            <a:r>
              <a:rPr lang="fr-FR" dirty="0" smtClean="0"/>
              <a:t>que celle-ci soient </a:t>
            </a:r>
            <a:r>
              <a:rPr lang="fr-FR" dirty="0"/>
              <a:t>objectives, réalistes et cohérentes au regard du marché. (L’aide de l’expert habituel du CSE parait-être nécessaire dans ce cadre</a:t>
            </a:r>
            <a:r>
              <a:rPr lang="fr-FR" dirty="0" smtClean="0"/>
              <a:t>).</a:t>
            </a:r>
          </a:p>
          <a:p>
            <a:r>
              <a:rPr lang="fr-FR" b="1" dirty="0"/>
              <a:t>Principe du non cumul </a:t>
            </a:r>
            <a:r>
              <a:rPr lang="fr-FR" dirty="0"/>
              <a:t>avec le dispositif d’activité partielle de droit commun (L.5122-1 CT)</a:t>
            </a:r>
            <a:r>
              <a:rPr lang="fr-FR" dirty="0" smtClean="0"/>
              <a:t> pour un même salarié.</a:t>
            </a:r>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18</a:t>
            </a:fld>
            <a:endParaRPr lang="fr-FR" dirty="0"/>
          </a:p>
        </p:txBody>
      </p:sp>
    </p:spTree>
    <p:extLst>
      <p:ext uri="{BB962C8B-B14F-4D97-AF65-F5344CB8AC3E}">
        <p14:creationId xmlns:p14="http://schemas.microsoft.com/office/powerpoint/2010/main" val="64928238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447800"/>
            <a:ext cx="8784976" cy="4572000"/>
          </a:xfrm>
        </p:spPr>
        <p:txBody>
          <a:bodyPr/>
          <a:lstStyle/>
          <a:p>
            <a:r>
              <a:rPr lang="fr-FR" sz="2000" i="1" dirty="0" smtClean="0"/>
              <a:t>Il </a:t>
            </a:r>
            <a:r>
              <a:rPr lang="fr-FR" sz="2000" i="1" dirty="0"/>
              <a:t>s’agit des heures qui sont chômées, dans la limite de la durée légale du travail soit 151.67 heures. Si la durée du travail est inférieure dans l’entreprise (par application d’un accord d’entreprise par exemple), alors la limite maximale d’heures indemnisables sera cette durée conventionnelle.</a:t>
            </a:r>
            <a:endParaRPr lang="fr-FR" sz="2000" dirty="0"/>
          </a:p>
          <a:p>
            <a:pPr marL="0" indent="0" algn="ctr">
              <a:buNone/>
            </a:pPr>
            <a:r>
              <a:rPr lang="fr-FR" sz="2000" b="1" u="sng" dirty="0" smtClean="0">
                <a:solidFill>
                  <a:srgbClr val="0066FF"/>
                </a:solidFill>
              </a:rPr>
              <a:t>Quid  de l’indemnisation </a:t>
            </a:r>
            <a:r>
              <a:rPr lang="fr-FR" sz="2000" b="1" u="sng" dirty="0">
                <a:solidFill>
                  <a:srgbClr val="0066FF"/>
                </a:solidFill>
              </a:rPr>
              <a:t>des heures </a:t>
            </a:r>
            <a:r>
              <a:rPr lang="fr-FR" sz="2000" b="1" u="sng" dirty="0" smtClean="0">
                <a:solidFill>
                  <a:srgbClr val="0066FF"/>
                </a:solidFill>
              </a:rPr>
              <a:t>supplémentaires?</a:t>
            </a:r>
          </a:p>
          <a:p>
            <a:r>
              <a:rPr lang="fr-FR" sz="2000" i="1" dirty="0" smtClean="0"/>
              <a:t>L’ordonnance </a:t>
            </a:r>
            <a:r>
              <a:rPr lang="fr-FR" sz="2000" i="1" dirty="0"/>
              <a:t>du 22 avril (n°2020-460) prévoit l’indemnisation des heures supplémentaires pour les salariés dont la durée du travail est supérieure à la durée légale en application d’un accord collectif. Ex : un accord d’entreprise sur le temps de travail prévoit une durée hebdomadaire à 39H avec 4H supplémentaires payées et majorées. </a:t>
            </a:r>
            <a:r>
              <a:rPr lang="fr-FR" sz="2000" i="1" dirty="0" smtClean="0"/>
              <a:t/>
            </a:r>
            <a:br>
              <a:rPr lang="fr-FR" sz="2000" i="1" dirty="0" smtClean="0"/>
            </a:br>
            <a:r>
              <a:rPr lang="fr-FR" sz="2000" i="1" dirty="0" smtClean="0"/>
              <a:t>Cette </a:t>
            </a:r>
            <a:r>
              <a:rPr lang="fr-FR" sz="2000" i="1" dirty="0"/>
              <a:t>ordonnance prévoit aussi la rémunération des heures prévues par une convention de forfait en heures sur l’année. Ex : une convention qui prévoit un forfait annuel de 1784H.</a:t>
            </a:r>
            <a:endParaRPr lang="fr-FR" sz="2000" dirty="0"/>
          </a:p>
          <a:p>
            <a:r>
              <a:rPr lang="fr-FR" sz="2000" b="1" i="1" dirty="0" smtClean="0"/>
              <a:t>Les </a:t>
            </a:r>
            <a:r>
              <a:rPr lang="fr-FR" sz="2000" b="1" i="1" dirty="0"/>
              <a:t>heures </a:t>
            </a:r>
            <a:r>
              <a:rPr lang="fr-FR" sz="2000" b="1" i="1" dirty="0" smtClean="0"/>
              <a:t>supplémentaires indemnisées sont celle</a:t>
            </a:r>
            <a:r>
              <a:rPr lang="fr-FR" sz="2000" i="1" dirty="0" smtClean="0"/>
              <a:t> </a:t>
            </a:r>
            <a:r>
              <a:rPr lang="fr-FR" sz="2000" i="1" dirty="0"/>
              <a:t>dites </a:t>
            </a:r>
            <a:r>
              <a:rPr lang="fr-FR" sz="2000" b="1" i="1" dirty="0"/>
              <a:t>« structurelles </a:t>
            </a:r>
            <a:r>
              <a:rPr lang="fr-FR" sz="2000" b="1" i="1" dirty="0" smtClean="0"/>
              <a:t>»</a:t>
            </a:r>
            <a:r>
              <a:rPr lang="fr-FR" sz="2000" i="1" dirty="0" smtClean="0"/>
              <a:t>.</a:t>
            </a:r>
            <a:endParaRPr lang="fr-FR" sz="2000" dirty="0"/>
          </a:p>
          <a:p>
            <a:endParaRPr lang="fr-FR" sz="2000" b="1" dirty="0">
              <a:solidFill>
                <a:srgbClr val="0066FF"/>
              </a:solidFill>
            </a:endParaRP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19</a:t>
            </a:fld>
            <a:endParaRPr lang="fr-FR" dirty="0"/>
          </a:p>
        </p:txBody>
      </p:sp>
      <p:sp>
        <p:nvSpPr>
          <p:cNvPr id="6" name="Titre 1"/>
          <p:cNvSpPr>
            <a:spLocks noGrp="1"/>
          </p:cNvSpPr>
          <p:nvPr>
            <p:ph type="title"/>
          </p:nvPr>
        </p:nvSpPr>
        <p:spPr>
          <a:xfrm>
            <a:off x="755576" y="188640"/>
            <a:ext cx="7848872" cy="1224136"/>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sz="3600" b="1" dirty="0"/>
              <a:t>Quelles sont les heures indemnisables au titre de l’activité partielle </a:t>
            </a:r>
            <a:r>
              <a:rPr lang="fr-FR" sz="3600" b="1" dirty="0" smtClean="0"/>
              <a:t>?</a:t>
            </a:r>
            <a:endParaRPr lang="fr-FR" sz="3600" b="1" dirty="0">
              <a:solidFill>
                <a:schemeClr val="bg1"/>
              </a:solidFill>
            </a:endParaRPr>
          </a:p>
        </p:txBody>
      </p:sp>
    </p:spTree>
    <p:extLst>
      <p:ext uri="{BB962C8B-B14F-4D97-AF65-F5344CB8AC3E}">
        <p14:creationId xmlns:p14="http://schemas.microsoft.com/office/powerpoint/2010/main" val="1964012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
          <p:cNvSpPr>
            <a:spLocks noGrp="1"/>
          </p:cNvSpPr>
          <p:nvPr>
            <p:ph type="title"/>
          </p:nvPr>
        </p:nvSpPr>
        <p:spPr>
          <a:xfrm>
            <a:off x="827584" y="274638"/>
            <a:ext cx="7859216" cy="922114"/>
          </a:xfrm>
          <a:ln>
            <a:solidFill>
              <a:srgbClr val="0066FF"/>
            </a:solidFill>
          </a:ln>
        </p:spPr>
        <p:style>
          <a:lnRef idx="3">
            <a:schemeClr val="lt1"/>
          </a:lnRef>
          <a:fillRef idx="1">
            <a:schemeClr val="accent1"/>
          </a:fillRef>
          <a:effectRef idx="1">
            <a:schemeClr val="accent1"/>
          </a:effectRef>
          <a:fontRef idx="minor">
            <a:schemeClr val="lt1"/>
          </a:fontRef>
        </p:style>
        <p:txBody>
          <a:bodyPr anchor="ctr"/>
          <a:lstStyle/>
          <a:p>
            <a:pPr algn="ctr" eaLnBrk="1" hangingPunct="1"/>
            <a:r>
              <a:rPr lang="fr-FR" b="1" dirty="0" smtClean="0">
                <a:solidFill>
                  <a:schemeClr val="bg1"/>
                </a:solidFill>
              </a:rPr>
              <a:t>L’activité partielle </a:t>
            </a:r>
            <a:r>
              <a:rPr lang="fr-FR" b="1" dirty="0">
                <a:solidFill>
                  <a:schemeClr val="bg1"/>
                </a:solidFill>
              </a:rPr>
              <a:t>de droit </a:t>
            </a:r>
            <a:r>
              <a:rPr lang="fr-FR" b="1" dirty="0" smtClean="0">
                <a:solidFill>
                  <a:schemeClr val="bg1"/>
                </a:solidFill>
              </a:rPr>
              <a:t>commun</a:t>
            </a:r>
            <a:r>
              <a:rPr lang="fr-FR" b="1" dirty="0" smtClean="0">
                <a:solidFill>
                  <a:srgbClr val="FF0000"/>
                </a:solidFill>
              </a:rPr>
              <a:t>. </a:t>
            </a:r>
            <a:endParaRPr lang="fr-FR" b="1" dirty="0">
              <a:solidFill>
                <a:srgbClr val="FF0000"/>
              </a:solidFill>
            </a:endParaRPr>
          </a:p>
        </p:txBody>
      </p:sp>
      <p:sp>
        <p:nvSpPr>
          <p:cNvPr id="18435" name="Espace réservé du pied de page 2"/>
          <p:cNvSpPr>
            <a:spLocks noGrp="1"/>
          </p:cNvSpPr>
          <p:nvPr>
            <p:ph type="ftr" sz="quarter" idx="11"/>
          </p:nvPr>
        </p:nvSpPr>
        <p:spPr bwMode="auto">
          <a:ln>
            <a:miter lim="800000"/>
            <a:headEnd/>
            <a:tailEnd/>
          </a:ln>
        </p:spPr>
        <p:txBody>
          <a:bodyPr vert="horz" wrap="square" lIns="91440" tIns="45720" rIns="91440" bIns="45720" numCol="1" compatLnSpc="1">
            <a:prstTxWarp prst="textNoShape">
              <a:avLst/>
            </a:prstTxWarp>
          </a:bodyPr>
          <a:lstStyle/>
          <a:p>
            <a:pPr fontAlgn="base">
              <a:spcBef>
                <a:spcPct val="0"/>
              </a:spcBef>
              <a:spcAft>
                <a:spcPct val="0"/>
              </a:spcAft>
              <a:defRPr/>
            </a:pPr>
            <a:r>
              <a:rPr lang="fr-FR" dirty="0" smtClean="0"/>
              <a:t>FTM CGT – octobre 2020</a:t>
            </a:r>
            <a:endParaRPr lang="fr-FR" dirty="0"/>
          </a:p>
        </p:txBody>
      </p:sp>
      <p:sp>
        <p:nvSpPr>
          <p:cNvPr id="4" name="Espace réservé du numéro de diapositive 3"/>
          <p:cNvSpPr>
            <a:spLocks noGrp="1"/>
          </p:cNvSpPr>
          <p:nvPr>
            <p:ph type="sldNum" sz="quarter" idx="12"/>
          </p:nvPr>
        </p:nvSpPr>
        <p:spPr/>
        <p:txBody>
          <a:bodyPr/>
          <a:lstStyle/>
          <a:p>
            <a:pPr>
              <a:defRPr/>
            </a:pPr>
            <a:fld id="{ADC76DFB-17A1-4619-AE78-674702CA9EF4}" type="slidenum">
              <a:rPr lang="fr-FR"/>
              <a:pPr>
                <a:defRPr/>
              </a:pPr>
              <a:t>2</a:t>
            </a:fld>
            <a:endParaRPr lang="fr-FR" dirty="0"/>
          </a:p>
        </p:txBody>
      </p:sp>
      <p:sp>
        <p:nvSpPr>
          <p:cNvPr id="8" name="Titre 1"/>
          <p:cNvSpPr txBox="1">
            <a:spLocks/>
          </p:cNvSpPr>
          <p:nvPr/>
        </p:nvSpPr>
        <p:spPr bwMode="auto">
          <a:xfrm>
            <a:off x="715586" y="1124744"/>
            <a:ext cx="7772400" cy="504056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alibri" pitchFamily="34" charset="0"/>
              </a:defRPr>
            </a:lvl2pPr>
            <a:lvl3pPr algn="l" rtl="0" eaLnBrk="0" fontAlgn="base" hangingPunct="0">
              <a:spcBef>
                <a:spcPct val="0"/>
              </a:spcBef>
              <a:spcAft>
                <a:spcPct val="0"/>
              </a:spcAft>
              <a:defRPr sz="4000">
                <a:solidFill>
                  <a:schemeClr val="tx2"/>
                </a:solidFill>
                <a:latin typeface="Calibri" pitchFamily="34" charset="0"/>
              </a:defRPr>
            </a:lvl3pPr>
            <a:lvl4pPr algn="l" rtl="0" eaLnBrk="0" fontAlgn="base" hangingPunct="0">
              <a:spcBef>
                <a:spcPct val="0"/>
              </a:spcBef>
              <a:spcAft>
                <a:spcPct val="0"/>
              </a:spcAft>
              <a:defRPr sz="4000">
                <a:solidFill>
                  <a:schemeClr val="tx2"/>
                </a:solidFill>
                <a:latin typeface="Calibri" pitchFamily="34" charset="0"/>
              </a:defRPr>
            </a:lvl4pPr>
            <a:lvl5pPr algn="l" rtl="0" eaLnBrk="0" fontAlgn="base" hangingPunct="0">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a:lstStyle>
          <a:p>
            <a:r>
              <a:rPr lang="fr-FR" sz="2200" b="1" dirty="0"/>
              <a:t>Qu’est-ce que l’activité partielle (chômage partiel) ?</a:t>
            </a:r>
          </a:p>
          <a:p>
            <a:r>
              <a:rPr lang="fr-FR" sz="2200" b="1" dirty="0">
                <a:solidFill>
                  <a:srgbClr val="0070C0"/>
                </a:solidFill>
              </a:rPr>
              <a:t>L’activité partielle s’adresse à tous les salariés qui subissent une baisse de rémunération imputable </a:t>
            </a:r>
            <a:r>
              <a:rPr lang="fr-FR" sz="2200" dirty="0">
                <a:solidFill>
                  <a:srgbClr val="0070C0"/>
                </a:solidFill>
              </a:rPr>
              <a:t> : </a:t>
            </a:r>
            <a:r>
              <a:rPr lang="fr-FR" sz="2200" dirty="0"/>
              <a:t/>
            </a:r>
            <a:br>
              <a:rPr lang="fr-FR" sz="2200" dirty="0"/>
            </a:br>
            <a:r>
              <a:rPr lang="fr-FR" sz="2200" b="1" dirty="0" smtClean="0">
                <a:sym typeface="Wingdings"/>
              </a:rPr>
              <a:t></a:t>
            </a:r>
            <a:r>
              <a:rPr lang="fr-FR" sz="2200" dirty="0" smtClean="0">
                <a:sym typeface="Wingdings"/>
              </a:rPr>
              <a:t> S</a:t>
            </a:r>
            <a:r>
              <a:rPr lang="fr-FR" sz="2200" dirty="0" smtClean="0"/>
              <a:t>oit </a:t>
            </a:r>
            <a:r>
              <a:rPr lang="fr-FR" sz="2200" dirty="0"/>
              <a:t>à une réduction de l’horaire de travail pratiqué dans l’établissement ou partie de l’établissement en deçà de la durée légale de travail ; </a:t>
            </a:r>
            <a:br>
              <a:rPr lang="fr-FR" sz="2200" dirty="0"/>
            </a:br>
            <a:r>
              <a:rPr lang="fr-FR" sz="2200" b="1" dirty="0">
                <a:sym typeface="Wingdings"/>
              </a:rPr>
              <a:t></a:t>
            </a:r>
            <a:r>
              <a:rPr lang="fr-FR" sz="2200" dirty="0">
                <a:sym typeface="Wingdings"/>
              </a:rPr>
              <a:t> </a:t>
            </a:r>
            <a:r>
              <a:rPr lang="fr-FR" sz="2200" dirty="0" smtClean="0">
                <a:sym typeface="Wingdings"/>
              </a:rPr>
              <a:t>S</a:t>
            </a:r>
            <a:r>
              <a:rPr lang="fr-FR" sz="2200" dirty="0" smtClean="0"/>
              <a:t>oit </a:t>
            </a:r>
            <a:r>
              <a:rPr lang="fr-FR" sz="2200" dirty="0"/>
              <a:t>à une fermeture temporaire de tout ou partie de l’établissement.</a:t>
            </a:r>
          </a:p>
          <a:p>
            <a:r>
              <a:rPr lang="fr-FR" sz="2200" b="1" dirty="0" smtClean="0">
                <a:solidFill>
                  <a:srgbClr val="0070C0"/>
                </a:solidFill>
              </a:rPr>
              <a:t>La demande </a:t>
            </a:r>
            <a:r>
              <a:rPr lang="fr-FR" sz="2200" b="1" dirty="0">
                <a:solidFill>
                  <a:srgbClr val="0070C0"/>
                </a:solidFill>
              </a:rPr>
              <a:t>d’activité partielle </a:t>
            </a:r>
            <a:r>
              <a:rPr lang="fr-FR" sz="2200" b="1" dirty="0" smtClean="0">
                <a:solidFill>
                  <a:srgbClr val="0070C0"/>
                </a:solidFill>
              </a:rPr>
              <a:t>est demandé </a:t>
            </a:r>
            <a:r>
              <a:rPr lang="fr-FR" sz="2200" b="1" dirty="0">
                <a:solidFill>
                  <a:srgbClr val="0070C0"/>
                </a:solidFill>
              </a:rPr>
              <a:t>par </a:t>
            </a:r>
            <a:r>
              <a:rPr lang="fr-FR" sz="2200" b="1" dirty="0" smtClean="0">
                <a:solidFill>
                  <a:srgbClr val="0070C0"/>
                </a:solidFill>
              </a:rPr>
              <a:t>l’employeur si :</a:t>
            </a:r>
          </a:p>
          <a:p>
            <a:r>
              <a:rPr lang="fr-FR" sz="2200" dirty="0" smtClean="0"/>
              <a:t>La </a:t>
            </a:r>
            <a:r>
              <a:rPr lang="fr-FR" sz="2200" dirty="0"/>
              <a:t>baisse d’activité est occasionnée par l’un des motifs visés à </a:t>
            </a:r>
            <a:r>
              <a:rPr lang="fr-FR" sz="2200" dirty="0">
                <a:solidFill>
                  <a:srgbClr val="0070C0"/>
                </a:solidFill>
              </a:rPr>
              <a:t>l’article R. 5122-1 </a:t>
            </a:r>
            <a:r>
              <a:rPr lang="fr-FR" sz="2200" dirty="0"/>
              <a:t>du Code du travail parmi lesquels celui des circonstances de caractère exceptionnel, qui trouve à s’appliquer dans la présente </a:t>
            </a:r>
            <a:r>
              <a:rPr lang="fr-FR" sz="2200" dirty="0" smtClean="0"/>
              <a:t>crise sanitaire.</a:t>
            </a:r>
            <a:endParaRPr lang="fr-FR" sz="2200" dirty="0"/>
          </a:p>
        </p:txBody>
      </p:sp>
    </p:spTree>
    <p:extLst>
      <p:ext uri="{BB962C8B-B14F-4D97-AF65-F5344CB8AC3E}">
        <p14:creationId xmlns:p14="http://schemas.microsoft.com/office/powerpoint/2010/main" val="3005645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447800"/>
            <a:ext cx="8784976" cy="4572000"/>
          </a:xfrm>
        </p:spPr>
        <p:txBody>
          <a:bodyPr/>
          <a:lstStyle/>
          <a:p>
            <a:r>
              <a:rPr lang="fr-FR" i="1" dirty="0" smtClean="0"/>
              <a:t>Le calcul utilisé pour l’indemnisation est celui de </a:t>
            </a:r>
            <a:r>
              <a:rPr lang="fr-FR" i="1" dirty="0"/>
              <a:t>l’assiette servant à l’indemnisation des congés </a:t>
            </a:r>
            <a:r>
              <a:rPr lang="fr-FR" i="1" dirty="0" smtClean="0"/>
              <a:t>payés. Donc le </a:t>
            </a:r>
            <a:r>
              <a:rPr lang="fr-FR" i="1" dirty="0"/>
              <a:t>chômage partiel doit inclure les primes et indemnités versées en complément du </a:t>
            </a:r>
            <a:r>
              <a:rPr lang="fr-FR" i="1" dirty="0" smtClean="0"/>
              <a:t>salaire. Par contre, il y a 3 conditions cumulatives</a:t>
            </a:r>
            <a:r>
              <a:rPr lang="fr-FR" i="1" dirty="0"/>
              <a:t> </a:t>
            </a:r>
            <a:r>
              <a:rPr lang="fr-FR" i="1" dirty="0" smtClean="0"/>
              <a:t>à cela :</a:t>
            </a:r>
            <a:endParaRPr lang="fr-FR" dirty="0"/>
          </a:p>
          <a:p>
            <a:r>
              <a:rPr lang="fr-FR" b="1" i="1" dirty="0"/>
              <a:t>Elles </a:t>
            </a:r>
            <a:r>
              <a:rPr lang="fr-FR" b="1" i="1" dirty="0" smtClean="0"/>
              <a:t>doivent être </a:t>
            </a:r>
            <a:r>
              <a:rPr lang="fr-FR" b="1" i="1" dirty="0"/>
              <a:t>obligatoires ;</a:t>
            </a:r>
            <a:endParaRPr lang="fr-FR" b="1" dirty="0"/>
          </a:p>
          <a:p>
            <a:r>
              <a:rPr lang="fr-FR" b="1" i="1" dirty="0"/>
              <a:t>Elles sont versées en contrepartie du travail ;</a:t>
            </a:r>
            <a:endParaRPr lang="fr-FR" b="1" dirty="0"/>
          </a:p>
          <a:p>
            <a:r>
              <a:rPr lang="fr-FR" b="1" i="1" dirty="0"/>
              <a:t>Elles ne rémunèrent pas une période d’inactivité.</a:t>
            </a:r>
            <a:endParaRPr lang="fr-FR" b="1" dirty="0"/>
          </a:p>
          <a:p>
            <a:pPr marL="0" indent="0">
              <a:buNone/>
            </a:pPr>
            <a:r>
              <a:rPr lang="fr-FR" b="1" dirty="0">
                <a:solidFill>
                  <a:srgbClr val="0066FF"/>
                </a:solidFill>
              </a:rPr>
              <a:t>E</a:t>
            </a:r>
            <a:r>
              <a:rPr lang="fr-FR" b="1" dirty="0" smtClean="0">
                <a:solidFill>
                  <a:srgbClr val="0066FF"/>
                </a:solidFill>
              </a:rPr>
              <a:t>xemple</a:t>
            </a:r>
            <a:r>
              <a:rPr lang="fr-FR" b="1" dirty="0">
                <a:solidFill>
                  <a:srgbClr val="0066FF"/>
                </a:solidFill>
              </a:rPr>
              <a:t> : </a:t>
            </a:r>
            <a:r>
              <a:rPr lang="fr-FR" i="1" dirty="0"/>
              <a:t>une prime de travail en équipe, une prime rémunérant le temps de pause, la majoration des heures de travail de nuit…</a:t>
            </a:r>
            <a:endParaRPr lang="fr-FR" dirty="0"/>
          </a:p>
          <a:p>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20</a:t>
            </a:fld>
            <a:endParaRPr lang="fr-FR" dirty="0"/>
          </a:p>
        </p:txBody>
      </p:sp>
      <p:sp>
        <p:nvSpPr>
          <p:cNvPr id="6" name="Titre 1"/>
          <p:cNvSpPr>
            <a:spLocks noGrp="1"/>
          </p:cNvSpPr>
          <p:nvPr>
            <p:ph type="title"/>
          </p:nvPr>
        </p:nvSpPr>
        <p:spPr>
          <a:xfrm>
            <a:off x="179512" y="274638"/>
            <a:ext cx="8712968" cy="1143000"/>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sz="2800" b="1" dirty="0"/>
              <a:t>Quels sont les éléments de rémunération à prendre en compte pour calculer l’indemnité de chômage partiel </a:t>
            </a:r>
            <a:r>
              <a:rPr lang="fr-FR" sz="2800" b="1" dirty="0" smtClean="0"/>
              <a:t>?</a:t>
            </a:r>
            <a:endParaRPr lang="fr-FR" sz="2800" b="1" dirty="0">
              <a:solidFill>
                <a:schemeClr val="bg1"/>
              </a:solidFill>
            </a:endParaRPr>
          </a:p>
        </p:txBody>
      </p:sp>
    </p:spTree>
    <p:extLst>
      <p:ext uri="{BB962C8B-B14F-4D97-AF65-F5344CB8AC3E}">
        <p14:creationId xmlns:p14="http://schemas.microsoft.com/office/powerpoint/2010/main" val="33165479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447800"/>
            <a:ext cx="8712968" cy="4572000"/>
          </a:xfrm>
        </p:spPr>
        <p:txBody>
          <a:bodyPr/>
          <a:lstStyle/>
          <a:p>
            <a:pPr marL="0" indent="0">
              <a:buNone/>
            </a:pPr>
            <a:r>
              <a:rPr lang="fr-FR" b="1" i="1" dirty="0">
                <a:solidFill>
                  <a:srgbClr val="0066FF"/>
                </a:solidFill>
              </a:rPr>
              <a:t>Le total de ces primes versées mensuellement est :</a:t>
            </a:r>
            <a:endParaRPr lang="fr-FR" b="1" dirty="0">
              <a:solidFill>
                <a:srgbClr val="0066FF"/>
              </a:solidFill>
            </a:endParaRPr>
          </a:p>
          <a:p>
            <a:r>
              <a:rPr lang="fr-FR" i="1" dirty="0"/>
              <a:t>Divisé par la durée légale (151.67H) ou conventionnelle si elle est inférieure</a:t>
            </a:r>
            <a:endParaRPr lang="fr-FR" dirty="0"/>
          </a:p>
          <a:p>
            <a:r>
              <a:rPr lang="fr-FR" i="1" dirty="0"/>
              <a:t>Puis ajouté au taux horaire de base.</a:t>
            </a:r>
            <a:endParaRPr lang="fr-FR" dirty="0"/>
          </a:p>
          <a:p>
            <a:r>
              <a:rPr lang="fr-FR" i="1" dirty="0"/>
              <a:t>Cela donne le taux horaire applicable aux heures chômées.</a:t>
            </a:r>
            <a:endParaRPr lang="fr-FR" dirty="0"/>
          </a:p>
          <a:p>
            <a:pPr marL="0" indent="0">
              <a:buNone/>
            </a:pPr>
            <a:r>
              <a:rPr lang="fr-FR" b="1" dirty="0">
                <a:solidFill>
                  <a:srgbClr val="0066FF"/>
                </a:solidFill>
              </a:rPr>
              <a:t>Attention ! </a:t>
            </a:r>
            <a:r>
              <a:rPr lang="fr-FR" b="1" dirty="0" smtClean="0">
                <a:solidFill>
                  <a:srgbClr val="0066FF"/>
                </a:solidFill>
              </a:rPr>
              <a:t>:</a:t>
            </a:r>
          </a:p>
          <a:p>
            <a:pPr marL="0" indent="0">
              <a:buNone/>
            </a:pPr>
            <a:r>
              <a:rPr lang="fr-FR" i="1" dirty="0" smtClean="0"/>
              <a:t>Le </a:t>
            </a:r>
            <a:r>
              <a:rPr lang="fr-FR" i="1" dirty="0"/>
              <a:t>montant de la prime d’ancienneté prévue dans la métallurgie par l’accord national du 10/07/1970 (article 8-2°) « </a:t>
            </a:r>
            <a:r>
              <a:rPr lang="fr-FR" b="1" dirty="0">
                <a:solidFill>
                  <a:srgbClr val="0066FF"/>
                </a:solidFill>
              </a:rPr>
              <a:t>est adapté à l’horaire de travail</a:t>
            </a:r>
            <a:r>
              <a:rPr lang="fr-FR" i="1" dirty="0"/>
              <a:t> ». Cette prime remplit donc les trois critères évoqués ci-dessus, elle doit donc être intégrée dans l’assiette servant au calcul de l’indemnité chômage partiel.</a:t>
            </a:r>
            <a:endParaRPr lang="fr-FR" dirty="0"/>
          </a:p>
          <a:p>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21</a:t>
            </a:fld>
            <a:endParaRPr lang="fr-FR" dirty="0"/>
          </a:p>
        </p:txBody>
      </p:sp>
      <p:sp>
        <p:nvSpPr>
          <p:cNvPr id="6" name="Titre 1"/>
          <p:cNvSpPr>
            <a:spLocks noGrp="1"/>
          </p:cNvSpPr>
          <p:nvPr>
            <p:ph type="title"/>
          </p:nvPr>
        </p:nvSpPr>
        <p:spPr>
          <a:xfrm>
            <a:off x="683568" y="274638"/>
            <a:ext cx="8003232" cy="1143000"/>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sz="2800" b="1" dirty="0"/>
              <a:t>Quels sont les éléments de rémunération à prendre en compte </a:t>
            </a:r>
            <a:r>
              <a:rPr lang="fr-FR" sz="2800" b="1" dirty="0" smtClean="0"/>
              <a:t>pour calculer, suite….</a:t>
            </a:r>
            <a:endParaRPr lang="fr-FR" sz="2800" b="1" dirty="0">
              <a:solidFill>
                <a:schemeClr val="bg1"/>
              </a:solidFill>
            </a:endParaRPr>
          </a:p>
        </p:txBody>
      </p:sp>
    </p:spTree>
    <p:extLst>
      <p:ext uri="{BB962C8B-B14F-4D97-AF65-F5344CB8AC3E}">
        <p14:creationId xmlns:p14="http://schemas.microsoft.com/office/powerpoint/2010/main" val="16395332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274638"/>
            <a:ext cx="8219256" cy="1858218"/>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a:t>Quels sont les éléments de rémunération qui n’entrent pas dans l’assiette de calcul ?</a:t>
            </a:r>
            <a:endParaRPr lang="fr-FR" dirty="0"/>
          </a:p>
        </p:txBody>
      </p:sp>
      <p:sp>
        <p:nvSpPr>
          <p:cNvPr id="3" name="Espace réservé du contenu 2"/>
          <p:cNvSpPr>
            <a:spLocks noGrp="1"/>
          </p:cNvSpPr>
          <p:nvPr>
            <p:ph sz="quarter" idx="1"/>
          </p:nvPr>
        </p:nvSpPr>
        <p:spPr>
          <a:xfrm>
            <a:off x="323528" y="2492896"/>
            <a:ext cx="8496944" cy="3491880"/>
          </a:xfrm>
        </p:spPr>
        <p:txBody>
          <a:bodyPr/>
          <a:lstStyle/>
          <a:p>
            <a:r>
              <a:rPr lang="fr-FR" i="1" dirty="0"/>
              <a:t>Les éléments qui ne sont pas versés directement en contrepartie du travail sont exclus de l’assiette de calcul (ex : remboursement de frais) ou bien encore </a:t>
            </a:r>
            <a:r>
              <a:rPr lang="fr-FR" i="1" dirty="0" smtClean="0"/>
              <a:t>comme l’intéressement </a:t>
            </a:r>
            <a:r>
              <a:rPr lang="fr-FR" i="1" dirty="0"/>
              <a:t>ou la participation</a:t>
            </a:r>
            <a:r>
              <a:rPr lang="fr-FR" i="1" dirty="0" smtClean="0"/>
              <a:t>.</a:t>
            </a: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22</a:t>
            </a:fld>
            <a:endParaRPr lang="fr-FR" dirty="0"/>
          </a:p>
        </p:txBody>
      </p:sp>
    </p:spTree>
    <p:extLst>
      <p:ext uri="{BB962C8B-B14F-4D97-AF65-F5344CB8AC3E}">
        <p14:creationId xmlns:p14="http://schemas.microsoft.com/office/powerpoint/2010/main" val="11860722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smtClean="0"/>
              <a:t>Arrêt maladie et activité partielle</a:t>
            </a:r>
            <a:endParaRPr lang="fr-FR" dirty="0"/>
          </a:p>
        </p:txBody>
      </p:sp>
      <p:sp>
        <p:nvSpPr>
          <p:cNvPr id="3" name="Espace réservé du contenu 2"/>
          <p:cNvSpPr>
            <a:spLocks noGrp="1"/>
          </p:cNvSpPr>
          <p:nvPr>
            <p:ph sz="quarter" idx="1"/>
          </p:nvPr>
        </p:nvSpPr>
        <p:spPr>
          <a:xfrm>
            <a:off x="179512" y="1556792"/>
            <a:ext cx="8784976" cy="4572000"/>
          </a:xfrm>
        </p:spPr>
        <p:txBody>
          <a:bodyPr/>
          <a:lstStyle/>
          <a:p>
            <a:r>
              <a:rPr lang="fr-FR" sz="2200" dirty="0" smtClean="0"/>
              <a:t>Dans </a:t>
            </a:r>
            <a:r>
              <a:rPr lang="fr-FR" sz="2200" dirty="0"/>
              <a:t>cette hypothèse, cela dépend en partie des dispositions de maintien de salaire applicables dans l'entreprise. La Cour de cassation a jugé que le salarié en arrêt maladie pendant une période d'activité partielle ne pouvait percevoir davantage que s'il avait été présent dans </a:t>
            </a:r>
            <a:r>
              <a:rPr lang="fr-FR" sz="2200" dirty="0" smtClean="0"/>
              <a:t>l'entreprise. </a:t>
            </a:r>
            <a:r>
              <a:rPr lang="fr-FR" sz="2200" b="1" dirty="0" smtClean="0">
                <a:solidFill>
                  <a:srgbClr val="0066FF"/>
                </a:solidFill>
              </a:rPr>
              <a:t>Cass</a:t>
            </a:r>
            <a:r>
              <a:rPr lang="fr-FR" sz="2200" b="1" dirty="0">
                <a:solidFill>
                  <a:srgbClr val="0066FF"/>
                </a:solidFill>
              </a:rPr>
              <a:t>. soc., 8 déc. 1983, n</a:t>
            </a:r>
            <a:r>
              <a:rPr lang="fr-FR" sz="2200" b="1" baseline="30000" dirty="0">
                <a:solidFill>
                  <a:srgbClr val="0066FF"/>
                </a:solidFill>
              </a:rPr>
              <a:t>o</a:t>
            </a:r>
            <a:r>
              <a:rPr lang="fr-FR" sz="2200" b="1" dirty="0">
                <a:solidFill>
                  <a:srgbClr val="0066FF"/>
                </a:solidFill>
              </a:rPr>
              <a:t> 81-41.618 et n</a:t>
            </a:r>
            <a:r>
              <a:rPr lang="fr-FR" sz="2200" b="1" baseline="30000" dirty="0">
                <a:solidFill>
                  <a:srgbClr val="0066FF"/>
                </a:solidFill>
              </a:rPr>
              <a:t>o</a:t>
            </a:r>
            <a:r>
              <a:rPr lang="fr-FR" sz="2200" b="1" dirty="0">
                <a:solidFill>
                  <a:srgbClr val="0066FF"/>
                </a:solidFill>
              </a:rPr>
              <a:t> 82-41.444 ; Cass. soc., 2 juill. 1987, n</a:t>
            </a:r>
            <a:r>
              <a:rPr lang="fr-FR" sz="2200" b="1" baseline="30000" dirty="0">
                <a:solidFill>
                  <a:srgbClr val="0066FF"/>
                </a:solidFill>
              </a:rPr>
              <a:t>o</a:t>
            </a:r>
            <a:r>
              <a:rPr lang="fr-FR" sz="2200" b="1" dirty="0">
                <a:solidFill>
                  <a:srgbClr val="0066FF"/>
                </a:solidFill>
              </a:rPr>
              <a:t> 83-43.626.</a:t>
            </a:r>
          </a:p>
          <a:p>
            <a:r>
              <a:rPr lang="fr-FR" sz="2200" dirty="0"/>
              <a:t>Sauf dispositions conventionnelles plus favorables, l'employeur est donc fondé à écrêter l'indemnisation au titre de l'arrêt de travail afin de tenir compte de l'impact de l'activité partielle sur la rémunération habituelle. L'employeur devrait pouvoir limiter le maintien de salaire au montant perçu s'il avait été en activité partielle, et donc calculer le complément sur </a:t>
            </a:r>
            <a:r>
              <a:rPr lang="fr-FR" sz="2200" dirty="0" smtClean="0"/>
              <a:t>90* </a:t>
            </a:r>
            <a:r>
              <a:rPr lang="fr-FR" sz="2200" dirty="0"/>
              <a:t>% de la rémunération </a:t>
            </a:r>
            <a:r>
              <a:rPr lang="fr-FR" sz="2200" dirty="0" smtClean="0"/>
              <a:t>habituelle (*cadre de la loi, hors métallurgie) </a:t>
            </a:r>
            <a:r>
              <a:rPr lang="fr-FR" sz="2200" dirty="0"/>
              <a:t>plafonnée à 70 % du salaire.</a:t>
            </a:r>
          </a:p>
          <a:p>
            <a:pPr marL="0" indent="0">
              <a:buNone/>
            </a:pPr>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23</a:t>
            </a:fld>
            <a:endParaRPr lang="fr-FR" dirty="0"/>
          </a:p>
        </p:txBody>
      </p:sp>
    </p:spTree>
    <p:extLst>
      <p:ext uri="{BB962C8B-B14F-4D97-AF65-F5344CB8AC3E}">
        <p14:creationId xmlns:p14="http://schemas.microsoft.com/office/powerpoint/2010/main" val="28486607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755576" y="1556792"/>
            <a:ext cx="7772400" cy="4572000"/>
          </a:xfrm>
        </p:spPr>
        <p:txBody>
          <a:bodyPr/>
          <a:lstStyle/>
          <a:p>
            <a:r>
              <a:rPr lang="fr-FR" dirty="0"/>
              <a:t>À noter que le complément de l'employeur reste soumis aux mêmes prélèvements sociaux et fiscaux : il est donc soumis aux cotisations et aux contributions sociales de droit commun, comme s'il s'agissait d'une </a:t>
            </a:r>
            <a:r>
              <a:rPr lang="fr-FR" dirty="0" smtClean="0"/>
              <a:t>rémunération. </a:t>
            </a:r>
            <a:r>
              <a:rPr lang="fr-FR" dirty="0"/>
              <a:t>Ce qui réduit sensiblement le salaire net perçu.</a:t>
            </a: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24</a:t>
            </a:fld>
            <a:endParaRPr lang="fr-FR" dirty="0"/>
          </a:p>
        </p:txBody>
      </p:sp>
      <p:sp>
        <p:nvSpPr>
          <p:cNvPr id="6" name="Titre 1"/>
          <p:cNvSpPr>
            <a:spLocks noGrp="1"/>
          </p:cNvSpPr>
          <p:nvPr>
            <p:ph type="title"/>
          </p:nvPr>
        </p:nvSpPr>
        <p:spPr>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smtClean="0"/>
              <a:t>Arrêt maladie et activité partielle</a:t>
            </a:r>
            <a:endParaRPr lang="fr-FR" dirty="0"/>
          </a:p>
        </p:txBody>
      </p:sp>
    </p:spTree>
    <p:extLst>
      <p:ext uri="{BB962C8B-B14F-4D97-AF65-F5344CB8AC3E}">
        <p14:creationId xmlns:p14="http://schemas.microsoft.com/office/powerpoint/2010/main" val="296236658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188640"/>
            <a:ext cx="7632848" cy="940966"/>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sz="3600" dirty="0"/>
              <a:t>La période de mi-temps thérapeutique</a:t>
            </a:r>
          </a:p>
        </p:txBody>
      </p:sp>
      <p:sp>
        <p:nvSpPr>
          <p:cNvPr id="3" name="Espace réservé du contenu 2"/>
          <p:cNvSpPr>
            <a:spLocks noGrp="1"/>
          </p:cNvSpPr>
          <p:nvPr>
            <p:ph sz="quarter" idx="1"/>
          </p:nvPr>
        </p:nvSpPr>
        <p:spPr>
          <a:xfrm>
            <a:off x="179512" y="1340768"/>
            <a:ext cx="8784976" cy="4644008"/>
          </a:xfrm>
        </p:spPr>
        <p:txBody>
          <a:bodyPr/>
          <a:lstStyle/>
          <a:p>
            <a:r>
              <a:rPr lang="fr-FR" sz="2400" dirty="0"/>
              <a:t>En application des articles L. 323-3 et L. 433-1 du Code de la sécurité sociale, le </a:t>
            </a:r>
            <a:r>
              <a:rPr lang="fr-FR" sz="2400" i="1" dirty="0"/>
              <a:t>« mi-temps thérapeutique »</a:t>
            </a:r>
            <a:r>
              <a:rPr lang="fr-FR" sz="2400" dirty="0"/>
              <a:t> s'inscrit dans la reprise d'un travail effectif </a:t>
            </a:r>
            <a:r>
              <a:rPr lang="fr-FR" sz="2400" i="1" dirty="0"/>
              <a:t>« léger »</a:t>
            </a:r>
            <a:r>
              <a:rPr lang="fr-FR" sz="2400" dirty="0"/>
              <a:t>, </a:t>
            </a:r>
            <a:r>
              <a:rPr lang="fr-FR" sz="2400" i="1" dirty="0"/>
              <a:t>« de nature à favoriser l'amélioration de l'état de santé »</a:t>
            </a:r>
            <a:r>
              <a:rPr lang="fr-FR" sz="2400" dirty="0"/>
              <a:t> du salarié, avec poursuite - temporaire - du service des indemnités journalières de sécurité sociale.</a:t>
            </a:r>
          </a:p>
          <a:p>
            <a:r>
              <a:rPr lang="fr-FR" sz="2400" dirty="0" smtClean="0"/>
              <a:t>La période </a:t>
            </a:r>
            <a:r>
              <a:rPr lang="fr-FR" sz="2400" dirty="0"/>
              <a:t>d'activité à temps </a:t>
            </a:r>
            <a:r>
              <a:rPr lang="fr-FR" sz="2400" dirty="0" smtClean="0"/>
              <a:t>partiel est </a:t>
            </a:r>
            <a:r>
              <a:rPr lang="fr-FR" sz="2400" dirty="0"/>
              <a:t>rémunérée à concurrence des heures de travail effectif, plus </a:t>
            </a:r>
            <a:r>
              <a:rPr lang="fr-FR" sz="2400" dirty="0" smtClean="0"/>
              <a:t>les </a:t>
            </a:r>
            <a:r>
              <a:rPr lang="fr-FR" sz="2400" dirty="0"/>
              <a:t>indemnités journalières de sécurité </a:t>
            </a:r>
            <a:r>
              <a:rPr lang="fr-FR" sz="2400" dirty="0" smtClean="0"/>
              <a:t>sociale versées au titre du mi-temps ;</a:t>
            </a:r>
          </a:p>
          <a:p>
            <a:r>
              <a:rPr lang="fr-FR" sz="2400" dirty="0" smtClean="0"/>
              <a:t>Donc, c’est indemniser </a:t>
            </a:r>
            <a:r>
              <a:rPr lang="fr-FR" sz="2400" dirty="0"/>
              <a:t>les heures chômées du fait de l'activité partielle, par référence à la durée contractuelle de travail à temps partiel de l'intéressé (c'est-à-dire selon les mêmes modalités qu'un salarié à temps partiel de </a:t>
            </a:r>
            <a:r>
              <a:rPr lang="fr-FR" sz="2400" i="1" dirty="0"/>
              <a:t>« droit commun »</a:t>
            </a:r>
            <a:r>
              <a:rPr lang="fr-FR" sz="2400" dirty="0"/>
              <a:t>) ;</a:t>
            </a: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25</a:t>
            </a:fld>
            <a:endParaRPr lang="fr-FR" dirty="0"/>
          </a:p>
        </p:txBody>
      </p:sp>
    </p:spTree>
    <p:extLst>
      <p:ext uri="{BB962C8B-B14F-4D97-AF65-F5344CB8AC3E}">
        <p14:creationId xmlns:p14="http://schemas.microsoft.com/office/powerpoint/2010/main" val="12722258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7584" y="274638"/>
            <a:ext cx="7776864" cy="1143000"/>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sz="3200" dirty="0"/>
              <a:t>Que se passe-t-il pour le salarié qui tombe malade après la mise en activité partielle ?</a:t>
            </a:r>
          </a:p>
        </p:txBody>
      </p:sp>
      <p:sp>
        <p:nvSpPr>
          <p:cNvPr id="3" name="Espace réservé du contenu 2"/>
          <p:cNvSpPr>
            <a:spLocks noGrp="1"/>
          </p:cNvSpPr>
          <p:nvPr>
            <p:ph sz="quarter" idx="1"/>
          </p:nvPr>
        </p:nvSpPr>
        <p:spPr>
          <a:xfrm>
            <a:off x="251520" y="1556792"/>
            <a:ext cx="8712968" cy="4572000"/>
          </a:xfrm>
        </p:spPr>
        <p:txBody>
          <a:bodyPr/>
          <a:lstStyle/>
          <a:p>
            <a:r>
              <a:rPr lang="fr-FR" sz="2400" dirty="0"/>
              <a:t>Un salarié placé en activité partielle peut parfaitement être en arrêt maladie pendant cette période</a:t>
            </a:r>
            <a:r>
              <a:rPr lang="fr-FR" sz="2400" dirty="0" smtClean="0"/>
              <a:t>.</a:t>
            </a:r>
          </a:p>
          <a:p>
            <a:r>
              <a:rPr lang="fr-FR" sz="2400" dirty="0"/>
              <a:t>Si le salarié est d'abord placé en activité partielle et qu'il tombe ensuite malade, </a:t>
            </a:r>
            <a:r>
              <a:rPr lang="fr-FR" sz="2400" i="1" dirty="0"/>
              <a:t>« l'employeur lui verse un complément employeur aux indemnités journalières de sécurité sociale qui s'ajuste pour maintenir la rémunération à un niveau équivalent au montant de l'indemnisation due au titre de l'activité partielle, soit au moins 70 % du salaire </a:t>
            </a:r>
            <a:r>
              <a:rPr lang="fr-FR" sz="2400" i="1" dirty="0" smtClean="0"/>
              <a:t>brut</a:t>
            </a:r>
            <a:r>
              <a:rPr lang="fr-FR" sz="2400" i="1" dirty="0"/>
              <a:t>.</a:t>
            </a:r>
            <a:r>
              <a:rPr lang="fr-FR" sz="2400" i="1" dirty="0" smtClean="0"/>
              <a:t> Le </a:t>
            </a:r>
            <a:r>
              <a:rPr lang="fr-FR" sz="2400" i="1" dirty="0"/>
              <a:t>complément employeur ne peut conduire à verser au salarié un montant plus élevé que celui qu'il toucherait s'il n'était pas en arrêt. Ce complément employeur est soumis aux cotisations et aux contributions sociales de droit commun comme s'il s'agissait d'une rémunération »</a:t>
            </a:r>
            <a:r>
              <a:rPr lang="fr-FR" sz="2400" dirty="0"/>
              <a:t>.</a:t>
            </a: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26</a:t>
            </a:fld>
            <a:endParaRPr lang="fr-FR" dirty="0"/>
          </a:p>
        </p:txBody>
      </p:sp>
    </p:spTree>
    <p:extLst>
      <p:ext uri="{BB962C8B-B14F-4D97-AF65-F5344CB8AC3E}">
        <p14:creationId xmlns:p14="http://schemas.microsoft.com/office/powerpoint/2010/main" val="17339003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3568" y="188640"/>
            <a:ext cx="7772400" cy="936104"/>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smtClean="0"/>
              <a:t/>
            </a:r>
            <a:br>
              <a:rPr lang="fr-FR" b="1" dirty="0" smtClean="0"/>
            </a:br>
            <a:r>
              <a:rPr lang="fr-FR" b="1" dirty="0"/>
              <a:t>Quid des salariés au forfait jours </a:t>
            </a:r>
            <a:r>
              <a:rPr lang="fr-FR" b="1" dirty="0" smtClean="0"/>
              <a:t>?</a:t>
            </a:r>
            <a:endParaRPr lang="fr-FR" dirty="0"/>
          </a:p>
        </p:txBody>
      </p:sp>
      <p:sp>
        <p:nvSpPr>
          <p:cNvPr id="3" name="Espace réservé du contenu 2"/>
          <p:cNvSpPr>
            <a:spLocks noGrp="1"/>
          </p:cNvSpPr>
          <p:nvPr>
            <p:ph sz="quarter" idx="1"/>
          </p:nvPr>
        </p:nvSpPr>
        <p:spPr>
          <a:xfrm>
            <a:off x="251520" y="1340768"/>
            <a:ext cx="8640960" cy="4679032"/>
          </a:xfrm>
        </p:spPr>
        <p:txBody>
          <a:bodyPr/>
          <a:lstStyle/>
          <a:p>
            <a:r>
              <a:rPr lang="fr-FR" i="1" dirty="0"/>
              <a:t>L’ordonnance n°2020-346 du 27 mars 2020 a prévu de convertir en heures, un nombre de jours ou demi‐journées du forfait et ce, pour déterminer le nombre d’heures prises en compte pour calculer le montant de l’indemnité due au titre de l’activité partielle. Un décret du 16 avril (n°2020-435) a précisé les modalités de conversion :</a:t>
            </a:r>
            <a:endParaRPr lang="fr-FR" dirty="0"/>
          </a:p>
          <a:p>
            <a:r>
              <a:rPr lang="fr-FR" i="1" dirty="0"/>
              <a:t>Une demi-journée non travaillée correspond à 3 h 30 non travaillées ;</a:t>
            </a:r>
            <a:endParaRPr lang="fr-FR" dirty="0"/>
          </a:p>
          <a:p>
            <a:r>
              <a:rPr lang="fr-FR" i="1" dirty="0"/>
              <a:t>Un jour non travaillé correspond à 7 heures non travaillées ;</a:t>
            </a:r>
            <a:endParaRPr lang="fr-FR" dirty="0"/>
          </a:p>
          <a:p>
            <a:r>
              <a:rPr lang="fr-FR" i="1" dirty="0"/>
              <a:t>Une semaine non travaillée correspond à 35 heures non travaillées. </a:t>
            </a:r>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27</a:t>
            </a:fld>
            <a:endParaRPr lang="fr-FR" dirty="0"/>
          </a:p>
        </p:txBody>
      </p:sp>
    </p:spTree>
    <p:extLst>
      <p:ext uri="{BB962C8B-B14F-4D97-AF65-F5344CB8AC3E}">
        <p14:creationId xmlns:p14="http://schemas.microsoft.com/office/powerpoint/2010/main" val="12122644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smtClean="0"/>
              <a:t>Les </a:t>
            </a:r>
            <a:r>
              <a:rPr lang="fr-FR" b="1" dirty="0"/>
              <a:t>salariés au forfait </a:t>
            </a:r>
            <a:r>
              <a:rPr lang="fr-FR" b="1" dirty="0" smtClean="0"/>
              <a:t>jours suite …</a:t>
            </a:r>
            <a:endParaRPr lang="fr-FR" dirty="0"/>
          </a:p>
        </p:txBody>
      </p:sp>
      <p:sp>
        <p:nvSpPr>
          <p:cNvPr id="3" name="Espace réservé du contenu 2"/>
          <p:cNvSpPr>
            <a:spLocks noGrp="1"/>
          </p:cNvSpPr>
          <p:nvPr>
            <p:ph sz="quarter" idx="1"/>
          </p:nvPr>
        </p:nvSpPr>
        <p:spPr>
          <a:xfrm>
            <a:off x="395536" y="1700808"/>
            <a:ext cx="8291264" cy="4318992"/>
          </a:xfrm>
        </p:spPr>
        <p:txBody>
          <a:bodyPr/>
          <a:lstStyle/>
          <a:p>
            <a:r>
              <a:rPr lang="fr-FR" i="1" dirty="0"/>
              <a:t>Dans la métallurgie, l’accord national du 28 juillet 1998 </a:t>
            </a:r>
            <a:r>
              <a:rPr lang="fr-FR" i="1" dirty="0" smtClean="0"/>
              <a:t>(Art 14.3 pour les salariés au forfait précise </a:t>
            </a:r>
            <a:r>
              <a:rPr lang="fr-FR" i="1" dirty="0"/>
              <a:t>que « La rémunération du salarié ne peut être réduite du fait d’une mesure de chômage partiel affectant l’entreprise ». Cette disposition implique donc que l’indemnisation au titre du chômage partiel soit complétée par l’employeur afin de maintenir au salarié sa rémunération habituelle</a:t>
            </a:r>
            <a:r>
              <a:rPr lang="fr-FR" i="1" dirty="0" smtClean="0"/>
              <a:t>.</a:t>
            </a:r>
          </a:p>
          <a:p>
            <a:r>
              <a:rPr lang="fr-FR" i="1" dirty="0" smtClean="0"/>
              <a:t>Une note détaillé sur le sujet de la FD va sortir d’ici peu pour expliquer ce mécanisme.</a:t>
            </a:r>
          </a:p>
          <a:p>
            <a:endParaRPr lang="fr-FR" dirty="0"/>
          </a:p>
          <a:p>
            <a:endParaRPr lang="fr-FR" dirty="0"/>
          </a:p>
          <a:p>
            <a:endParaRPr lang="fr-FR" dirty="0"/>
          </a:p>
          <a:p>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28</a:t>
            </a:fld>
            <a:endParaRPr lang="fr-FR" dirty="0"/>
          </a:p>
        </p:txBody>
      </p:sp>
    </p:spTree>
    <p:extLst>
      <p:ext uri="{BB962C8B-B14F-4D97-AF65-F5344CB8AC3E}">
        <p14:creationId xmlns:p14="http://schemas.microsoft.com/office/powerpoint/2010/main" val="135322912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51520" y="1447800"/>
            <a:ext cx="8435280" cy="4572000"/>
          </a:xfrm>
        </p:spPr>
        <p:txBody>
          <a:bodyPr/>
          <a:lstStyle/>
          <a:p>
            <a:r>
              <a:rPr lang="fr-FR" sz="2000" b="1" dirty="0"/>
              <a:t>Exemple 1 : </a:t>
            </a:r>
            <a:endParaRPr lang="fr-FR" sz="2000" dirty="0"/>
          </a:p>
          <a:p>
            <a:r>
              <a:rPr lang="fr-FR" sz="2000" dirty="0"/>
              <a:t>Un salarié est placé en activité à compter du 17 mars 2020 pour fermeture totale. Il travaille 35 heures par semaine pour un salaire de base de 2700 Euros (sans prime ou rémunération variable). </a:t>
            </a:r>
          </a:p>
          <a:p>
            <a:r>
              <a:rPr lang="fr-FR" sz="2000" b="1" dirty="0" smtClean="0"/>
              <a:t>Étape </a:t>
            </a:r>
            <a:r>
              <a:rPr lang="fr-FR" sz="2000" b="1" dirty="0"/>
              <a:t>1 : déterminer le nombre d’heures indemnisables </a:t>
            </a:r>
            <a:endParaRPr lang="fr-FR" sz="2000" dirty="0"/>
          </a:p>
          <a:p>
            <a:r>
              <a:rPr lang="fr-FR" sz="2000" dirty="0"/>
              <a:t>Le salarié a travaillé 77 heures sur le mois de mars. Le nombre d’heures à indemniser sera donc de (151,67 – 77 heures travaillées) = 74,67 heures chômées. </a:t>
            </a:r>
          </a:p>
          <a:p>
            <a:r>
              <a:rPr lang="fr-FR" sz="2000" dirty="0" smtClean="0"/>
              <a:t>Étape </a:t>
            </a:r>
            <a:r>
              <a:rPr lang="fr-FR" sz="2000" dirty="0"/>
              <a:t>2 : déterminer le taux horaire </a:t>
            </a:r>
          </a:p>
          <a:p>
            <a:r>
              <a:rPr lang="fr-FR" sz="2000" dirty="0"/>
              <a:t>Taux horaire de base = salaire que le salarié aurait perçu dans le mois s’il n’avait pas été en activité partielle / la durée légale sur la période considérée : 2700 / 151,67 = 17,80 </a:t>
            </a:r>
          </a:p>
          <a:p>
            <a:r>
              <a:rPr lang="fr-FR" sz="2000" b="1" dirty="0" smtClean="0"/>
              <a:t>Étape </a:t>
            </a:r>
            <a:r>
              <a:rPr lang="fr-FR" sz="2000" b="1" dirty="0"/>
              <a:t>3 : déterminer le montant de l’indemnité et de l’allocation d’activité partielle = </a:t>
            </a:r>
            <a:r>
              <a:rPr lang="fr-FR" sz="2000" dirty="0"/>
              <a:t>(70% x 17,80) x 74,67 = 930,39 Euros </a:t>
            </a:r>
          </a:p>
          <a:p>
            <a:pPr marL="0" indent="0">
              <a:buNone/>
            </a:pPr>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29</a:t>
            </a:fld>
            <a:endParaRPr lang="fr-FR" dirty="0"/>
          </a:p>
        </p:txBody>
      </p:sp>
      <p:sp>
        <p:nvSpPr>
          <p:cNvPr id="6" name="Titre 1"/>
          <p:cNvSpPr>
            <a:spLocks noGrp="1"/>
          </p:cNvSpPr>
          <p:nvPr>
            <p:ph type="title"/>
          </p:nvPr>
        </p:nvSpPr>
        <p:spPr>
          <a:xfrm>
            <a:off x="827584" y="116632"/>
            <a:ext cx="7776864" cy="1301006"/>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smtClean="0">
                <a:solidFill>
                  <a:schemeClr val="bg1"/>
                </a:solidFill>
              </a:rPr>
              <a:t>Comment calculer </a:t>
            </a:r>
            <a:r>
              <a:rPr lang="fr-FR" b="1" dirty="0">
                <a:solidFill>
                  <a:schemeClr val="bg1"/>
                </a:solidFill>
              </a:rPr>
              <a:t>le montant de </a:t>
            </a:r>
            <a:r>
              <a:rPr lang="fr-FR" b="1" dirty="0" smtClean="0">
                <a:solidFill>
                  <a:schemeClr val="bg1"/>
                </a:solidFill>
              </a:rPr>
              <a:t>l’allocation ?</a:t>
            </a:r>
            <a:endParaRPr lang="fr-FR" b="1" dirty="0">
              <a:solidFill>
                <a:schemeClr val="bg1"/>
              </a:solidFill>
            </a:endParaRPr>
          </a:p>
        </p:txBody>
      </p:sp>
    </p:spTree>
    <p:extLst>
      <p:ext uri="{BB962C8B-B14F-4D97-AF65-F5344CB8AC3E}">
        <p14:creationId xmlns:p14="http://schemas.microsoft.com/office/powerpoint/2010/main" val="40429759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a:off x="827584" y="116632"/>
            <a:ext cx="7772400" cy="652934"/>
          </a:xfrm>
        </p:spPr>
        <p:txBody>
          <a:bodyPr/>
          <a:lstStyle/>
          <a:p>
            <a:pPr algn="ctr"/>
            <a:r>
              <a:rPr lang="fr-FR" sz="1800" b="1" dirty="0">
                <a:solidFill>
                  <a:srgbClr val="0070C0"/>
                </a:solidFill>
                <a:latin typeface="+mn-lt"/>
              </a:rPr>
              <a:t>Article R5122-2 </a:t>
            </a:r>
            <a:r>
              <a:rPr lang="fr-FR" sz="1800" b="1" dirty="0" smtClean="0">
                <a:solidFill>
                  <a:srgbClr val="0070C0"/>
                </a:solidFill>
                <a:latin typeface="+mn-lt"/>
              </a:rPr>
              <a:t/>
            </a:r>
            <a:br>
              <a:rPr lang="fr-FR" sz="1800" b="1" dirty="0" smtClean="0">
                <a:solidFill>
                  <a:srgbClr val="0070C0"/>
                </a:solidFill>
                <a:latin typeface="+mn-lt"/>
              </a:rPr>
            </a:br>
            <a:r>
              <a:rPr lang="fr-FR" sz="1800" b="1" dirty="0" smtClean="0">
                <a:solidFill>
                  <a:srgbClr val="0070C0"/>
                </a:solidFill>
                <a:latin typeface="+mn-lt"/>
              </a:rPr>
              <a:t> </a:t>
            </a:r>
            <a:r>
              <a:rPr lang="fr-FR" sz="1800" b="1" dirty="0">
                <a:solidFill>
                  <a:srgbClr val="0070C0"/>
                </a:solidFill>
                <a:latin typeface="+mn-lt"/>
              </a:rPr>
              <a:t>Modifié par Décret n°2020-794 du 26 juin 2020 - art. 1</a:t>
            </a:r>
          </a:p>
        </p:txBody>
      </p:sp>
      <p:sp>
        <p:nvSpPr>
          <p:cNvPr id="6" name="Espace réservé du contenu 5"/>
          <p:cNvSpPr>
            <a:spLocks noGrp="1"/>
          </p:cNvSpPr>
          <p:nvPr>
            <p:ph sz="quarter" idx="1"/>
          </p:nvPr>
        </p:nvSpPr>
        <p:spPr>
          <a:xfrm>
            <a:off x="323528" y="764704"/>
            <a:ext cx="8568952" cy="5760640"/>
          </a:xfrm>
        </p:spPr>
        <p:txBody>
          <a:bodyPr/>
          <a:lstStyle/>
          <a:p>
            <a:r>
              <a:rPr lang="fr-FR" sz="1400" dirty="0" smtClean="0"/>
              <a:t>L'employeur </a:t>
            </a:r>
            <a:r>
              <a:rPr lang="fr-FR" sz="1400" dirty="0"/>
              <a:t>adresse au préfet du département où est implanté l'établissement concerné une demande préalable d'autorisation d'activité partielle</a:t>
            </a:r>
            <a:r>
              <a:rPr lang="fr-FR" sz="1400" dirty="0" smtClean="0"/>
              <a:t>. La </a:t>
            </a:r>
            <a:r>
              <a:rPr lang="fr-FR" sz="1400" dirty="0"/>
              <a:t>demande précise :</a:t>
            </a:r>
          </a:p>
          <a:p>
            <a:r>
              <a:rPr lang="fr-FR" sz="1400" b="1" dirty="0"/>
              <a:t>1° Les motifs justifiant le recours à l'activité partielle ;</a:t>
            </a:r>
          </a:p>
          <a:p>
            <a:r>
              <a:rPr lang="fr-FR" sz="1400" b="1" dirty="0"/>
              <a:t>2° La période prévisible de sous-activité ;</a:t>
            </a:r>
          </a:p>
          <a:p>
            <a:r>
              <a:rPr lang="fr-FR" sz="1400" b="1" dirty="0"/>
              <a:t>3° Le nombre de salariés concernés.</a:t>
            </a:r>
          </a:p>
          <a:p>
            <a:r>
              <a:rPr lang="fr-FR" sz="1400" dirty="0"/>
              <a:t>Elle est accompagnée, lorsque l'entreprise compte au moins cinquante salariés, de l'avis rendu préalablement par le comité social et économique en application de l'article </a:t>
            </a:r>
            <a:r>
              <a:rPr lang="fr-FR" sz="1400" dirty="0">
                <a:solidFill>
                  <a:srgbClr val="0070C0"/>
                </a:solidFill>
              </a:rPr>
              <a:t>L. 2312-8</a:t>
            </a:r>
            <a:r>
              <a:rPr lang="fr-FR" sz="1400" dirty="0"/>
              <a:t>. Par dérogation, dans les cas prévus au 3° ou au 5° de l'article </a:t>
            </a:r>
            <a:r>
              <a:rPr lang="fr-FR" sz="1400" dirty="0">
                <a:solidFill>
                  <a:srgbClr val="0070C0"/>
                </a:solidFill>
              </a:rPr>
              <a:t>R. 5122-1</a:t>
            </a:r>
            <a:r>
              <a:rPr lang="fr-FR" sz="1400" dirty="0"/>
              <a:t>, cet avis peut être recueilli postérieurement à la demande mentionnée au premier alinéa, et transmis dans un délai d'au plus deux mois à compter de cette demande.</a:t>
            </a:r>
          </a:p>
          <a:p>
            <a:r>
              <a:rPr lang="fr-FR" sz="1400" dirty="0"/>
              <a:t>Lorsque la demande s'effectue sur le fondement du II de l'article </a:t>
            </a:r>
            <a:r>
              <a:rPr lang="fr-FR" sz="1400" dirty="0">
                <a:solidFill>
                  <a:srgbClr val="0070C0"/>
                </a:solidFill>
              </a:rPr>
              <a:t>R. 5122-9</a:t>
            </a:r>
            <a:r>
              <a:rPr lang="fr-FR" sz="1400" dirty="0" smtClean="0"/>
              <a:t>, (douze mois) </a:t>
            </a:r>
            <a:r>
              <a:rPr lang="fr-FR" sz="1400" dirty="0"/>
              <a:t>elle mentionne les engagements que l'employeur propose de souscrire.</a:t>
            </a:r>
          </a:p>
          <a:p>
            <a:r>
              <a:rPr lang="fr-FR" sz="1400" dirty="0"/>
              <a:t>La demande d'autorisation est adressée par voie dématérialisée dans les conditions fixées par l'article </a:t>
            </a:r>
            <a:r>
              <a:rPr lang="fr-FR" sz="1400" dirty="0">
                <a:solidFill>
                  <a:srgbClr val="0070C0"/>
                </a:solidFill>
              </a:rPr>
              <a:t>R. 5122-26</a:t>
            </a:r>
            <a:r>
              <a:rPr lang="fr-FR" sz="1400" dirty="0"/>
              <a:t>.</a:t>
            </a:r>
          </a:p>
          <a:p>
            <a:r>
              <a:rPr lang="fr-FR" sz="1400" dirty="0" smtClean="0"/>
              <a:t>Se </a:t>
            </a:r>
            <a:r>
              <a:rPr lang="fr-FR" sz="1400" dirty="0"/>
              <a:t>reporter aux dispositions dérogatoires précisées </a:t>
            </a:r>
            <a:r>
              <a:rPr lang="fr-FR" sz="1400" dirty="0">
                <a:solidFill>
                  <a:srgbClr val="0070C0"/>
                </a:solidFill>
              </a:rPr>
              <a:t>aux paragraphes II et III de l’article 2 du décret n° 2020-325 du 25 mars 2020</a:t>
            </a:r>
            <a:r>
              <a:rPr lang="fr-FR" sz="1400" dirty="0"/>
              <a:t> concernant l'application des dispositions de l'article </a:t>
            </a:r>
            <a:r>
              <a:rPr lang="fr-FR" sz="1400" dirty="0">
                <a:solidFill>
                  <a:srgbClr val="0070C0"/>
                </a:solidFill>
              </a:rPr>
              <a:t>R. 5122-17 </a:t>
            </a:r>
            <a:r>
              <a:rPr lang="fr-FR" sz="1400" dirty="0"/>
              <a:t>dans sa rédaction antérieure audit décret et </a:t>
            </a:r>
            <a:r>
              <a:rPr lang="fr-FR" sz="1400" dirty="0">
                <a:solidFill>
                  <a:srgbClr val="0070C0"/>
                </a:solidFill>
              </a:rPr>
              <a:t>R. 5122-4 </a:t>
            </a:r>
            <a:r>
              <a:rPr lang="fr-FR" sz="1400" dirty="0"/>
              <a:t>concernant le délai mentionné aux premier et troisième alinéas dudit article.</a:t>
            </a:r>
          </a:p>
          <a:p>
            <a:r>
              <a:rPr lang="fr-FR" sz="1400" dirty="0"/>
              <a:t>Conformément aux dispositions de l'article 4 du </a:t>
            </a:r>
            <a:r>
              <a:rPr lang="fr-FR" sz="1400" dirty="0">
                <a:solidFill>
                  <a:srgbClr val="0070C0"/>
                </a:solidFill>
              </a:rPr>
              <a:t>décret n° 2020-794 du 26 juin 2020</a:t>
            </a:r>
            <a:r>
              <a:rPr lang="fr-FR" sz="1400" dirty="0"/>
              <a:t>, par dérogation au premier alinéa de l'article </a:t>
            </a:r>
            <a:r>
              <a:rPr lang="fr-FR" sz="1400" dirty="0">
                <a:solidFill>
                  <a:srgbClr val="0070C0"/>
                </a:solidFill>
              </a:rPr>
              <a:t>R. 5122-2 </a:t>
            </a:r>
            <a:r>
              <a:rPr lang="fr-FR" sz="1400" dirty="0"/>
              <a:t>du code du travail, lorsque la demande d'autorisation préalable d'activité partielle porte, pour le même motif et la même période, sur au moins cinquante établissements implantés dans plusieurs départements, l'employeur peut adresser une demande unique au titre de l'ensemble des établissements au préfet du département où est implanté l'un quelconque des établissements concernés</a:t>
            </a:r>
            <a:r>
              <a:rPr lang="fr-FR" sz="1400" dirty="0" smtClean="0"/>
              <a:t>. Dans </a:t>
            </a:r>
            <a:r>
              <a:rPr lang="fr-FR" sz="1400" dirty="0"/>
              <a:t>ce cas, le contrôle de la régularité des conditions de placement en activité partielle des salariés est confié au préfet de département où est implanté chacun des établissements concernés. </a:t>
            </a:r>
          </a:p>
          <a:p>
            <a:endParaRPr lang="fr-FR" dirty="0"/>
          </a:p>
        </p:txBody>
      </p:sp>
      <p:sp>
        <p:nvSpPr>
          <p:cNvPr id="8" name="Espace réservé du pied de page 7"/>
          <p:cNvSpPr>
            <a:spLocks noGrp="1"/>
          </p:cNvSpPr>
          <p:nvPr>
            <p:ph type="ftr" sz="quarter" idx="11"/>
          </p:nvPr>
        </p:nvSpPr>
        <p:spPr/>
        <p:txBody>
          <a:bodyPr/>
          <a:lstStyle/>
          <a:p>
            <a:r>
              <a:rPr lang="fr-FR" dirty="0" smtClean="0"/>
              <a:t>FTM CGT – octobre 2020</a:t>
            </a:r>
            <a:endParaRPr lang="fr-FR" dirty="0"/>
          </a:p>
        </p:txBody>
      </p:sp>
      <p:sp>
        <p:nvSpPr>
          <p:cNvPr id="9" name="Espace réservé du numéro de diapositive 8"/>
          <p:cNvSpPr>
            <a:spLocks noGrp="1"/>
          </p:cNvSpPr>
          <p:nvPr>
            <p:ph type="sldNum" sz="quarter" idx="12"/>
          </p:nvPr>
        </p:nvSpPr>
        <p:spPr/>
        <p:txBody>
          <a:bodyPr/>
          <a:lstStyle/>
          <a:p>
            <a:fld id="{04FA3B40-7B73-4E82-876C-6FBB0808E94B}" type="slidenum">
              <a:rPr lang="fr-FR" smtClean="0"/>
              <a:pPr/>
              <a:t>3</a:t>
            </a:fld>
            <a:endParaRPr lang="fr-FR" dirty="0"/>
          </a:p>
        </p:txBody>
      </p:sp>
    </p:spTree>
    <p:extLst>
      <p:ext uri="{BB962C8B-B14F-4D97-AF65-F5344CB8AC3E}">
        <p14:creationId xmlns:p14="http://schemas.microsoft.com/office/powerpoint/2010/main" val="10530423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95536" y="188640"/>
            <a:ext cx="8496944" cy="5976664"/>
          </a:xfrm>
        </p:spPr>
        <p:txBody>
          <a:bodyPr/>
          <a:lstStyle/>
          <a:p>
            <a:r>
              <a:rPr lang="fr-FR" sz="2000" b="1" dirty="0"/>
              <a:t>Exemple 2 : </a:t>
            </a:r>
            <a:endParaRPr lang="fr-FR" sz="2000" dirty="0"/>
          </a:p>
          <a:p>
            <a:r>
              <a:rPr lang="fr-FR" sz="2000" dirty="0"/>
              <a:t>Un salarié est placé en activité à compter du 17 mars 2020 pour fermeture totale. Il travaille 33 heures par semaine (soit 143 heures par mois) pour un salaire de base de 2500 Euros et reçoit 300 euros de prime mensuelle (calculée en fonction du temps de travail). </a:t>
            </a:r>
          </a:p>
          <a:p>
            <a:r>
              <a:rPr lang="fr-FR" sz="2000" b="1" dirty="0" smtClean="0"/>
              <a:t>Étape </a:t>
            </a:r>
            <a:r>
              <a:rPr lang="fr-FR" sz="2000" b="1" dirty="0"/>
              <a:t>1 : déterminer le nombre d’heures indemnisables </a:t>
            </a:r>
            <a:endParaRPr lang="fr-FR" sz="2000" dirty="0"/>
          </a:p>
          <a:p>
            <a:r>
              <a:rPr lang="fr-FR" sz="2000" dirty="0"/>
              <a:t>Le salarié a travaillé 77 heures sur le mois de mars. Le nombre d’heures à indemniser sera donc de (143 – 77 heures travaillées) = 66 heures </a:t>
            </a:r>
          </a:p>
          <a:p>
            <a:r>
              <a:rPr lang="fr-FR" sz="2000" dirty="0" smtClean="0"/>
              <a:t>Étape </a:t>
            </a:r>
            <a:r>
              <a:rPr lang="fr-FR" sz="2000" dirty="0"/>
              <a:t>2 : déterminer le taux horaire </a:t>
            </a:r>
          </a:p>
          <a:p>
            <a:r>
              <a:rPr lang="fr-FR" sz="2000" dirty="0" smtClean="0"/>
              <a:t>Taux </a:t>
            </a:r>
            <a:r>
              <a:rPr lang="fr-FR" sz="2000" dirty="0"/>
              <a:t>horaire de base = salaire que le salarié aurait perçu dans le mois s’il n’avait pas été en activité partielle / la durée collective ou stipulée au contrat de travail sur la période considérée : 2500 / 143 = 17,48 </a:t>
            </a:r>
          </a:p>
          <a:p>
            <a:r>
              <a:rPr lang="fr-FR" sz="2000" dirty="0" smtClean="0"/>
              <a:t>Taux </a:t>
            </a:r>
            <a:r>
              <a:rPr lang="fr-FR" sz="2000" dirty="0"/>
              <a:t>horaire des primes calculées en fonction du temps de présence / la durée collective ou stipulée au contrat de travail sur la période considérée : 300/143 = 2,10 </a:t>
            </a:r>
          </a:p>
          <a:p>
            <a:r>
              <a:rPr lang="fr-FR" sz="2000" dirty="0" smtClean="0"/>
              <a:t>Taux </a:t>
            </a:r>
            <a:r>
              <a:rPr lang="fr-FR" sz="2000" dirty="0"/>
              <a:t>global : 19,58 </a:t>
            </a:r>
          </a:p>
          <a:p>
            <a:r>
              <a:rPr lang="fr-FR" sz="2000" b="1" dirty="0" smtClean="0"/>
              <a:t>Étape </a:t>
            </a:r>
            <a:r>
              <a:rPr lang="fr-FR" sz="2000" b="1" dirty="0"/>
              <a:t>3 : déterminer le montant de l’indemnité et de l’allocation d’activité partielle = </a:t>
            </a:r>
            <a:r>
              <a:rPr lang="fr-FR" sz="2000" dirty="0"/>
              <a:t>(70% x 19,58) x 66 = 904,60 Euros 	</a:t>
            </a:r>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30</a:t>
            </a:fld>
            <a:endParaRPr lang="fr-FR" dirty="0"/>
          </a:p>
        </p:txBody>
      </p:sp>
    </p:spTree>
    <p:extLst>
      <p:ext uri="{BB962C8B-B14F-4D97-AF65-F5344CB8AC3E}">
        <p14:creationId xmlns:p14="http://schemas.microsoft.com/office/powerpoint/2010/main" val="380922890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5576" y="260648"/>
            <a:ext cx="7772400" cy="868958"/>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dirty="0" smtClean="0"/>
              <a:t>Différents types de calculs en poste.</a:t>
            </a:r>
            <a:endParaRPr lang="fr-FR" dirty="0"/>
          </a:p>
        </p:txBody>
      </p:sp>
      <p:sp>
        <p:nvSpPr>
          <p:cNvPr id="3" name="Espace réservé du contenu 2"/>
          <p:cNvSpPr>
            <a:spLocks noGrp="1"/>
          </p:cNvSpPr>
          <p:nvPr>
            <p:ph sz="quarter" idx="1"/>
          </p:nvPr>
        </p:nvSpPr>
        <p:spPr>
          <a:xfrm>
            <a:off x="539552" y="1268760"/>
            <a:ext cx="8132440" cy="4572000"/>
          </a:xfrm>
        </p:spPr>
        <p:txBody>
          <a:bodyPr/>
          <a:lstStyle/>
          <a:p>
            <a:r>
              <a:rPr lang="fr-FR" sz="2200" dirty="0" smtClean="0"/>
              <a:t>Avec des situations de poste avec des horaires différenciés, ex. une semaine à 32h une semaine à 40 h. si on prend la  moyenne, </a:t>
            </a:r>
            <a:r>
              <a:rPr lang="fr-FR" sz="2200" dirty="0"/>
              <a:t>la perte sera plus réduite, </a:t>
            </a:r>
            <a:r>
              <a:rPr lang="fr-FR" sz="2200" dirty="0" smtClean="0"/>
              <a:t>que si on fait un calcul à semaine, car la semaine de 32H se </a:t>
            </a:r>
            <a:r>
              <a:rPr lang="fr-FR" sz="2200" dirty="0"/>
              <a:t>compensera avec la semaine à 40h</a:t>
            </a:r>
            <a:r>
              <a:rPr lang="fr-FR" sz="2200" dirty="0" smtClean="0"/>
              <a:t>.</a:t>
            </a:r>
            <a:endParaRPr lang="fr-FR" sz="2200" dirty="0"/>
          </a:p>
          <a:p>
            <a:r>
              <a:rPr lang="fr-FR" sz="2200" dirty="0" smtClean="0"/>
              <a:t>1</a:t>
            </a:r>
            <a:r>
              <a:rPr lang="fr-FR" sz="2200" baseline="30000" dirty="0" smtClean="0"/>
              <a:t>er</a:t>
            </a:r>
            <a:r>
              <a:rPr lang="fr-FR" sz="2200" dirty="0" smtClean="0"/>
              <a:t> cas : Avec la </a:t>
            </a:r>
            <a:r>
              <a:rPr lang="fr-FR" sz="2200" dirty="0"/>
              <a:t>petite semaine avec 24 h </a:t>
            </a:r>
            <a:r>
              <a:rPr lang="fr-FR" sz="2200" dirty="0" smtClean="0"/>
              <a:t>travaillé , </a:t>
            </a:r>
            <a:r>
              <a:rPr lang="fr-FR" sz="2200" dirty="0"/>
              <a:t>le calcul </a:t>
            </a:r>
            <a:r>
              <a:rPr lang="fr-FR" sz="2200" dirty="0" smtClean="0"/>
              <a:t>sera</a:t>
            </a:r>
            <a:br>
              <a:rPr lang="fr-FR" sz="2200" dirty="0" smtClean="0"/>
            </a:br>
            <a:r>
              <a:rPr lang="fr-FR" sz="2200" dirty="0" smtClean="0"/>
              <a:t> </a:t>
            </a:r>
            <a:r>
              <a:rPr lang="fr-FR" sz="2200" dirty="0"/>
              <a:t>35-24 = cela donne 11 heures à indemniser</a:t>
            </a:r>
            <a:r>
              <a:rPr lang="fr-FR" sz="2200" dirty="0" smtClean="0"/>
              <a:t>,</a:t>
            </a:r>
            <a:endParaRPr lang="fr-FR" sz="2200" dirty="0"/>
          </a:p>
          <a:p>
            <a:r>
              <a:rPr lang="fr-FR" sz="2200" dirty="0"/>
              <a:t>S</a:t>
            </a:r>
            <a:r>
              <a:rPr lang="fr-FR" sz="2200" dirty="0" smtClean="0"/>
              <a:t>ur </a:t>
            </a:r>
            <a:r>
              <a:rPr lang="fr-FR" sz="2200" dirty="0"/>
              <a:t>la semaine à 40 H avec 32 h travaillé, le calcul sera 35-32 = 3 </a:t>
            </a:r>
            <a:r>
              <a:rPr lang="fr-FR" sz="2200" dirty="0" smtClean="0"/>
              <a:t>h</a:t>
            </a:r>
            <a:endParaRPr lang="fr-FR" sz="2200" dirty="0"/>
          </a:p>
          <a:p>
            <a:r>
              <a:rPr lang="fr-FR" sz="2200" b="1" dirty="0"/>
              <a:t>Donc au total 14 h d’indemnisation</a:t>
            </a:r>
            <a:r>
              <a:rPr lang="fr-FR" sz="2200" b="1" dirty="0" smtClean="0"/>
              <a:t>.</a:t>
            </a:r>
            <a:endParaRPr lang="fr-FR" sz="2200" dirty="0"/>
          </a:p>
          <a:p>
            <a:r>
              <a:rPr lang="fr-FR" sz="2200" dirty="0"/>
              <a:t>Si </a:t>
            </a:r>
            <a:r>
              <a:rPr lang="fr-FR" sz="2200" dirty="0" smtClean="0"/>
              <a:t>on fait le calcul </a:t>
            </a:r>
            <a:r>
              <a:rPr lang="fr-FR" sz="2200" dirty="0"/>
              <a:t>à la semaine, cela donne </a:t>
            </a:r>
            <a:r>
              <a:rPr lang="fr-FR" sz="2200" dirty="0" smtClean="0"/>
              <a:t>:</a:t>
            </a:r>
            <a:endParaRPr lang="fr-FR" sz="2200" dirty="0"/>
          </a:p>
          <a:p>
            <a:r>
              <a:rPr lang="fr-FR" sz="2200" dirty="0"/>
              <a:t>32-24 = 8 h</a:t>
            </a:r>
          </a:p>
          <a:p>
            <a:r>
              <a:rPr lang="fr-FR" sz="2200" dirty="0"/>
              <a:t>35-32 = 3 </a:t>
            </a:r>
            <a:r>
              <a:rPr lang="fr-FR" sz="2200" dirty="0" smtClean="0"/>
              <a:t>h</a:t>
            </a:r>
            <a:endParaRPr lang="fr-FR" sz="2200" dirty="0"/>
          </a:p>
          <a:p>
            <a:r>
              <a:rPr lang="fr-FR" sz="2200" b="1" dirty="0"/>
              <a:t>Cela fait un total de 11h d’indemnisation.</a:t>
            </a:r>
            <a:endParaRPr lang="fr-FR" sz="2200" dirty="0"/>
          </a:p>
          <a:p>
            <a:pPr marL="0" indent="0">
              <a:buNone/>
            </a:pPr>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31</a:t>
            </a:fld>
            <a:endParaRPr lang="fr-FR" dirty="0"/>
          </a:p>
        </p:txBody>
      </p:sp>
    </p:spTree>
    <p:extLst>
      <p:ext uri="{BB962C8B-B14F-4D97-AF65-F5344CB8AC3E}">
        <p14:creationId xmlns:p14="http://schemas.microsoft.com/office/powerpoint/2010/main" val="35524396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88640"/>
            <a:ext cx="8147248" cy="1228998"/>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dirty="0" smtClean="0"/>
              <a:t>Comment vérifier que l’employeur à bien maintenu la rémunération  </a:t>
            </a:r>
            <a:endParaRPr lang="fr-FR" dirty="0"/>
          </a:p>
        </p:txBody>
      </p:sp>
      <p:sp>
        <p:nvSpPr>
          <p:cNvPr id="3" name="Espace réservé du contenu 2"/>
          <p:cNvSpPr>
            <a:spLocks noGrp="1"/>
          </p:cNvSpPr>
          <p:nvPr>
            <p:ph sz="quarter" idx="1"/>
          </p:nvPr>
        </p:nvSpPr>
        <p:spPr>
          <a:xfrm>
            <a:off x="179512" y="1628800"/>
            <a:ext cx="8712968" cy="4248472"/>
          </a:xfrm>
        </p:spPr>
        <p:txBody>
          <a:bodyPr/>
          <a:lstStyle/>
          <a:p>
            <a:r>
              <a:rPr lang="fr-FR" sz="2000" dirty="0"/>
              <a:t>Il faut prendre la rémunération brute totale, plus la prime d’ancienneté et </a:t>
            </a:r>
            <a:r>
              <a:rPr lang="fr-FR" sz="2000" dirty="0" smtClean="0"/>
              <a:t>les éléments complémentaires de rémunération permanent </a:t>
            </a:r>
            <a:r>
              <a:rPr lang="fr-FR" sz="2000" dirty="0"/>
              <a:t>et aussi les heures complémentaires</a:t>
            </a:r>
            <a:r>
              <a:rPr lang="fr-FR" sz="2000" dirty="0" smtClean="0"/>
              <a:t>.</a:t>
            </a:r>
            <a:endParaRPr lang="fr-FR" sz="2000" dirty="0"/>
          </a:p>
          <a:p>
            <a:r>
              <a:rPr lang="fr-FR" sz="2000" dirty="0" smtClean="0"/>
              <a:t>Exemple </a:t>
            </a:r>
            <a:r>
              <a:rPr lang="fr-FR" sz="2000" dirty="0" smtClean="0"/>
              <a:t>: </a:t>
            </a:r>
            <a:r>
              <a:rPr lang="fr-FR" sz="2000" dirty="0"/>
              <a:t>1849,28 + 139,05 + 17 + 57,30 = 2062,63</a:t>
            </a:r>
          </a:p>
          <a:p>
            <a:r>
              <a:rPr lang="fr-FR" sz="2000" dirty="0"/>
              <a:t>Après on prend les 2062,63 / 155,83 = 13,2364 €/H qui correspond à l’assiette de calcul du taux horaire de l’allocation complémentaire d’activité partielle.</a:t>
            </a:r>
          </a:p>
          <a:p>
            <a:r>
              <a:rPr lang="fr-FR" sz="2000" dirty="0"/>
              <a:t>Vu que l’indemnisation c’est 70% du brut, il faut appliquer ces 70% au  13,2364  et cela donne 9,2654 €/H pour une heure d’activité </a:t>
            </a:r>
            <a:r>
              <a:rPr lang="fr-FR" sz="2000" dirty="0" smtClean="0"/>
              <a:t>partielle.</a:t>
            </a:r>
            <a:endParaRPr lang="fr-FR" sz="2000" dirty="0"/>
          </a:p>
          <a:p>
            <a:r>
              <a:rPr lang="fr-FR" sz="2000" dirty="0" smtClean="0"/>
              <a:t>Pour vérifier le maintien du salaire net à 84% dans cet exemple, il faut </a:t>
            </a:r>
            <a:r>
              <a:rPr lang="fr-FR" sz="2000" dirty="0"/>
              <a:t>prendre ALLOC.CONV.ACT.PART </a:t>
            </a:r>
            <a:r>
              <a:rPr lang="fr-FR" sz="2000" dirty="0" smtClean="0"/>
              <a:t>ex 190.13, puis le diviser par l’ABSENCE.ACTIVITE </a:t>
            </a:r>
            <a:r>
              <a:rPr lang="fr-FR" sz="2000" dirty="0"/>
              <a:t>PARTIEL </a:t>
            </a:r>
            <a:r>
              <a:rPr lang="fr-FR" sz="2000" dirty="0" smtClean="0"/>
              <a:t>243.66 et multiplier le résultat par 100, cela donne donc un </a:t>
            </a:r>
            <a:r>
              <a:rPr lang="fr-FR" sz="2000" dirty="0" smtClean="0"/>
              <a:t>ratio à 78</a:t>
            </a:r>
            <a:r>
              <a:rPr lang="fr-FR" sz="2000" dirty="0" smtClean="0"/>
              <a:t>%.</a:t>
            </a:r>
            <a:r>
              <a:rPr lang="fr-FR" sz="2000" dirty="0"/>
              <a:t/>
            </a:r>
            <a:br>
              <a:rPr lang="fr-FR" sz="2000" dirty="0"/>
            </a:br>
            <a:r>
              <a:rPr lang="fr-FR" sz="2000" dirty="0" smtClean="0"/>
              <a:t>Dans ce cas concret, il y a donc une erreur car on n’arrive pas à 84%.</a:t>
            </a:r>
            <a:endParaRPr lang="fr-FR" sz="2000" dirty="0" smtClean="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32</a:t>
            </a:fld>
            <a:endParaRPr lang="fr-FR" dirty="0"/>
          </a:p>
        </p:txBody>
      </p:sp>
    </p:spTree>
    <p:extLst>
      <p:ext uri="{BB962C8B-B14F-4D97-AF65-F5344CB8AC3E}">
        <p14:creationId xmlns:p14="http://schemas.microsoft.com/office/powerpoint/2010/main" val="353787778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188640"/>
            <a:ext cx="7772400" cy="1143000"/>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dirty="0" smtClean="0"/>
              <a:t>Calcul de la prime d’ancienneté</a:t>
            </a:r>
            <a:endParaRPr lang="fr-FR" dirty="0"/>
          </a:p>
        </p:txBody>
      </p:sp>
      <p:sp>
        <p:nvSpPr>
          <p:cNvPr id="3" name="Espace réservé du contenu 2"/>
          <p:cNvSpPr>
            <a:spLocks noGrp="1"/>
          </p:cNvSpPr>
          <p:nvPr>
            <p:ph sz="quarter" idx="1"/>
          </p:nvPr>
        </p:nvSpPr>
        <p:spPr>
          <a:xfrm>
            <a:off x="251520" y="1340768"/>
            <a:ext cx="8640960" cy="4572000"/>
          </a:xfrm>
        </p:spPr>
        <p:txBody>
          <a:bodyPr/>
          <a:lstStyle/>
          <a:p>
            <a:r>
              <a:rPr lang="fr-FR" sz="2000" dirty="0" smtClean="0"/>
              <a:t>Ex avec une </a:t>
            </a:r>
            <a:r>
              <a:rPr lang="fr-FR" sz="2000" dirty="0"/>
              <a:t>valeur du point est à 4.97</a:t>
            </a:r>
            <a:r>
              <a:rPr lang="fr-FR" sz="2000" dirty="0" smtClean="0"/>
              <a:t>€. Attention, il </a:t>
            </a:r>
            <a:r>
              <a:rPr lang="fr-FR" sz="2000" dirty="0"/>
              <a:t>faut la majorer de 5% pour les ouvrier et 7% pour les AM</a:t>
            </a:r>
            <a:r>
              <a:rPr lang="fr-FR" sz="2000" dirty="0" smtClean="0"/>
              <a:t>.</a:t>
            </a:r>
            <a:endParaRPr lang="fr-FR" sz="2000" dirty="0"/>
          </a:p>
          <a:p>
            <a:r>
              <a:rPr lang="fr-FR" sz="2000" dirty="0" smtClean="0"/>
              <a:t>On a le cas </a:t>
            </a:r>
            <a:r>
              <a:rPr lang="fr-FR" sz="2000" dirty="0"/>
              <a:t>d'un ouvrier, on majore 4.97 de 5%, cela donne 5.22€ avec un arrondi</a:t>
            </a:r>
            <a:r>
              <a:rPr lang="fr-FR" sz="2000" dirty="0" smtClean="0"/>
              <a:t>.</a:t>
            </a:r>
            <a:endParaRPr lang="fr-FR" sz="2000" dirty="0"/>
          </a:p>
          <a:p>
            <a:r>
              <a:rPr lang="fr-FR" sz="2000" dirty="0" smtClean="0"/>
              <a:t>Ensuite, </a:t>
            </a:r>
            <a:r>
              <a:rPr lang="fr-FR" sz="2000" dirty="0"/>
              <a:t>il faut le multiplier </a:t>
            </a:r>
            <a:r>
              <a:rPr lang="fr-FR" sz="2000" dirty="0" smtClean="0"/>
              <a:t>par </a:t>
            </a:r>
            <a:r>
              <a:rPr lang="fr-FR" sz="2000" dirty="0"/>
              <a:t>le coefficient du salarié. Prenons 140</a:t>
            </a:r>
            <a:r>
              <a:rPr lang="fr-FR" sz="2000" dirty="0" smtClean="0"/>
              <a:t>.</a:t>
            </a:r>
            <a:br>
              <a:rPr lang="fr-FR" sz="2000" dirty="0" smtClean="0"/>
            </a:br>
            <a:r>
              <a:rPr lang="fr-FR" sz="2000" dirty="0" smtClean="0"/>
              <a:t>140 </a:t>
            </a:r>
            <a:r>
              <a:rPr lang="fr-FR" sz="2000" dirty="0"/>
              <a:t>X 5.22 = 730.59 € pour </a:t>
            </a:r>
            <a:r>
              <a:rPr lang="fr-FR" sz="2000" dirty="0" smtClean="0"/>
              <a:t>151h.67</a:t>
            </a:r>
            <a:endParaRPr lang="fr-FR" sz="2000" dirty="0"/>
          </a:p>
          <a:p>
            <a:r>
              <a:rPr lang="fr-FR" sz="2000" dirty="0"/>
              <a:t>L</a:t>
            </a:r>
            <a:r>
              <a:rPr lang="fr-FR" sz="2000" dirty="0" smtClean="0"/>
              <a:t>'ancienneté </a:t>
            </a:r>
            <a:r>
              <a:rPr lang="fr-FR" sz="2000" dirty="0"/>
              <a:t>supporte les heures sup, mais aussi les heures en moins</a:t>
            </a:r>
            <a:r>
              <a:rPr lang="fr-FR" sz="2000" dirty="0" smtClean="0"/>
              <a:t>. Donc </a:t>
            </a:r>
            <a:r>
              <a:rPr lang="fr-FR" sz="2000" dirty="0"/>
              <a:t>cela signifie qu'il faut recalculer la valeur de 730.59€ en fonction de l'horaire mensuel</a:t>
            </a:r>
            <a:r>
              <a:rPr lang="fr-FR" sz="2000" dirty="0" smtClean="0"/>
              <a:t>. Ex 730.59/151.67 = 4.82   </a:t>
            </a:r>
            <a:r>
              <a:rPr lang="fr-FR" sz="2000" dirty="0" smtClean="0"/>
              <a:t>ex 120h/mois travaillé, </a:t>
            </a:r>
            <a:r>
              <a:rPr lang="fr-FR" sz="2000" dirty="0" smtClean="0"/>
              <a:t>4.82 X </a:t>
            </a:r>
            <a:r>
              <a:rPr lang="fr-FR" sz="2000" b="1" dirty="0" smtClean="0">
                <a:solidFill>
                  <a:srgbClr val="0066FF"/>
                </a:solidFill>
              </a:rPr>
              <a:t>120</a:t>
            </a:r>
            <a:r>
              <a:rPr lang="fr-FR" sz="2000" dirty="0" smtClean="0"/>
              <a:t> = 578.03</a:t>
            </a:r>
            <a:endParaRPr lang="fr-FR" sz="2000" dirty="0"/>
          </a:p>
          <a:p>
            <a:r>
              <a:rPr lang="fr-FR" sz="2000" dirty="0"/>
              <a:t>Ensuite il faut prendre l'ancienneté </a:t>
            </a:r>
            <a:r>
              <a:rPr lang="fr-FR" sz="2000" dirty="0" smtClean="0"/>
              <a:t>effective, </a:t>
            </a:r>
            <a:r>
              <a:rPr lang="fr-FR" sz="2000" dirty="0"/>
              <a:t>Ex </a:t>
            </a:r>
            <a:r>
              <a:rPr lang="fr-FR" sz="2000" dirty="0" smtClean="0"/>
              <a:t>3ans, </a:t>
            </a:r>
            <a:r>
              <a:rPr lang="fr-FR" sz="2000" dirty="0"/>
              <a:t>Donc </a:t>
            </a:r>
            <a:r>
              <a:rPr lang="fr-FR" sz="2000" dirty="0" smtClean="0"/>
              <a:t>cela </a:t>
            </a:r>
            <a:r>
              <a:rPr lang="fr-FR" sz="2000" dirty="0"/>
              <a:t>fait 3</a:t>
            </a:r>
            <a:r>
              <a:rPr lang="fr-FR" sz="2000" dirty="0" smtClean="0"/>
              <a:t>%.</a:t>
            </a:r>
            <a:endParaRPr lang="fr-FR" sz="2000" dirty="0"/>
          </a:p>
          <a:p>
            <a:r>
              <a:rPr lang="fr-FR" sz="2000" dirty="0" smtClean="0"/>
              <a:t>On reprend les éléments, </a:t>
            </a:r>
            <a:r>
              <a:rPr lang="fr-FR" sz="2000" dirty="0"/>
              <a:t>(</a:t>
            </a:r>
            <a:r>
              <a:rPr lang="fr-FR" sz="2000" dirty="0" smtClean="0"/>
              <a:t>730.59 X 3</a:t>
            </a:r>
            <a:r>
              <a:rPr lang="fr-FR" sz="2000" dirty="0"/>
              <a:t>)/</a:t>
            </a:r>
            <a:r>
              <a:rPr lang="fr-FR" sz="2000" dirty="0" smtClean="0"/>
              <a:t>100 = </a:t>
            </a:r>
            <a:r>
              <a:rPr lang="fr-FR" sz="2000" dirty="0"/>
              <a:t>21.92€ </a:t>
            </a:r>
            <a:r>
              <a:rPr lang="fr-FR" sz="2000" dirty="0" smtClean="0"/>
              <a:t>/</a:t>
            </a:r>
            <a:br>
              <a:rPr lang="fr-FR" sz="2000" dirty="0" smtClean="0"/>
            </a:br>
            <a:r>
              <a:rPr lang="fr-FR" sz="2000" dirty="0" smtClean="0"/>
              <a:t>(</a:t>
            </a:r>
            <a:r>
              <a:rPr lang="fr-FR" sz="2000" dirty="0" smtClean="0"/>
              <a:t>578.03 </a:t>
            </a:r>
            <a:r>
              <a:rPr lang="fr-FR" sz="2000" dirty="0"/>
              <a:t>X 3)/100 = </a:t>
            </a:r>
            <a:r>
              <a:rPr lang="fr-FR" sz="2000" dirty="0" smtClean="0"/>
              <a:t>17.34 €</a:t>
            </a:r>
            <a:endParaRPr lang="fr-FR" sz="2000" dirty="0"/>
          </a:p>
          <a:p>
            <a:r>
              <a:rPr lang="fr-FR" sz="2000" dirty="0"/>
              <a:t>Donc l'ancienneté pour un salarié au coeff 140 avec 3 années d'ancienneté </a:t>
            </a:r>
            <a:r>
              <a:rPr lang="fr-FR" sz="2000" dirty="0" smtClean="0"/>
              <a:t>donne </a:t>
            </a:r>
            <a:r>
              <a:rPr lang="fr-FR" sz="2000" dirty="0"/>
              <a:t>21.92€ de </a:t>
            </a:r>
            <a:r>
              <a:rPr lang="fr-FR" sz="2000" dirty="0" smtClean="0"/>
              <a:t>prime </a:t>
            </a:r>
            <a:r>
              <a:rPr lang="fr-FR" sz="2000" dirty="0" smtClean="0"/>
              <a:t>d’ancienneté dans le cadre normal, ou 17,34€ pour 120h/mois.</a:t>
            </a:r>
            <a:endParaRPr lang="fr-FR" sz="2000"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33</a:t>
            </a:fld>
            <a:endParaRPr lang="fr-FR" dirty="0"/>
          </a:p>
        </p:txBody>
      </p:sp>
    </p:spTree>
    <p:extLst>
      <p:ext uri="{BB962C8B-B14F-4D97-AF65-F5344CB8AC3E}">
        <p14:creationId xmlns:p14="http://schemas.microsoft.com/office/powerpoint/2010/main" val="7303411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p:txBody>
          <a:bodyPr/>
          <a:lstStyle/>
          <a:p>
            <a:r>
              <a:rPr lang="fr-FR" dirty="0" smtClean="0"/>
              <a:t>Merci pour votre attention</a:t>
            </a:r>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34</a:t>
            </a:fld>
            <a:endParaRPr lang="fr-FR" dirty="0"/>
          </a:p>
        </p:txBody>
      </p:sp>
    </p:spTree>
    <p:extLst>
      <p:ext uri="{BB962C8B-B14F-4D97-AF65-F5344CB8AC3E}">
        <p14:creationId xmlns:p14="http://schemas.microsoft.com/office/powerpoint/2010/main" val="12004577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sz="quarter" idx="1"/>
          </p:nvPr>
        </p:nvSpPr>
        <p:spPr>
          <a:xfrm>
            <a:off x="467544" y="404664"/>
            <a:ext cx="8352928" cy="5615136"/>
          </a:xfrm>
        </p:spPr>
        <p:txBody>
          <a:bodyPr/>
          <a:lstStyle/>
          <a:p>
            <a:r>
              <a:rPr lang="fr-FR" sz="2800" b="1" dirty="0" smtClean="0"/>
              <a:t>L’objectif du chômage partiel est de permettre </a:t>
            </a:r>
            <a:r>
              <a:rPr lang="fr-FR" sz="2800" b="1" dirty="0"/>
              <a:t>d’éviter des licenciements économiques et de préserver les compétences des salariés pour </a:t>
            </a:r>
            <a:r>
              <a:rPr lang="fr-FR" sz="2800" b="1" dirty="0" smtClean="0"/>
              <a:t>rebondir </a:t>
            </a:r>
            <a:r>
              <a:rPr lang="fr-FR" sz="2800" b="1" dirty="0"/>
              <a:t>lorsque </a:t>
            </a:r>
            <a:r>
              <a:rPr lang="fr-FR" sz="2800" b="1" dirty="0" smtClean="0"/>
              <a:t>l’activité </a:t>
            </a:r>
            <a:r>
              <a:rPr lang="fr-FR" sz="2800" b="1" dirty="0"/>
              <a:t>reprendra</a:t>
            </a:r>
            <a:r>
              <a:rPr lang="fr-FR" sz="2800" dirty="0"/>
              <a:t>.</a:t>
            </a:r>
          </a:p>
          <a:p>
            <a:r>
              <a:rPr lang="fr-FR" sz="2800" b="1" dirty="0"/>
              <a:t>Pendant la période d’activité partielle</a:t>
            </a:r>
            <a:r>
              <a:rPr lang="fr-FR" sz="2800" dirty="0"/>
              <a:t> :</a:t>
            </a:r>
            <a:br>
              <a:rPr lang="fr-FR" sz="2800" dirty="0"/>
            </a:br>
            <a:r>
              <a:rPr lang="fr-FR" sz="2800" dirty="0"/>
              <a:t>• </a:t>
            </a:r>
            <a:r>
              <a:rPr lang="fr-FR" sz="2800" b="1" dirty="0"/>
              <a:t>L’employeur reçoit</a:t>
            </a:r>
            <a:r>
              <a:rPr lang="fr-FR" sz="2800" dirty="0"/>
              <a:t> de l’Agence de services et de paiement (ASP) </a:t>
            </a:r>
            <a:r>
              <a:rPr lang="fr-FR" sz="2800" b="1" dirty="0"/>
              <a:t>une allocation </a:t>
            </a:r>
            <a:r>
              <a:rPr lang="fr-FR" sz="2800" dirty="0"/>
              <a:t>équivalent à une part de la rémunération horaire du salarié placé en activité partielle ;</a:t>
            </a:r>
            <a:br>
              <a:rPr lang="fr-FR" sz="2800" dirty="0"/>
            </a:br>
            <a:r>
              <a:rPr lang="fr-FR" sz="2800" dirty="0"/>
              <a:t>• </a:t>
            </a:r>
            <a:r>
              <a:rPr lang="fr-FR" sz="2800" b="1" dirty="0"/>
              <a:t>Le salarié reçoit </a:t>
            </a:r>
            <a:r>
              <a:rPr lang="fr-FR" sz="2800" b="1" u="sng" dirty="0">
                <a:solidFill>
                  <a:srgbClr val="0070C0"/>
                </a:solidFill>
              </a:rPr>
              <a:t>de son employeur </a:t>
            </a:r>
            <a:r>
              <a:rPr lang="fr-FR" sz="2800" b="1" dirty="0"/>
              <a:t>une indemnité d’activité partielle</a:t>
            </a:r>
            <a:r>
              <a:rPr lang="fr-FR" sz="2800" dirty="0"/>
              <a:t>, en lieu et place de son salaire pour la période durant laquelle il est placé en activité partielle.</a:t>
            </a:r>
          </a:p>
          <a:p>
            <a:endParaRPr lang="fr-FR" dirty="0"/>
          </a:p>
        </p:txBody>
      </p:sp>
      <p:sp>
        <p:nvSpPr>
          <p:cNvPr id="7" name="Espace réservé du pied de page 6"/>
          <p:cNvSpPr>
            <a:spLocks noGrp="1"/>
          </p:cNvSpPr>
          <p:nvPr>
            <p:ph type="ftr" sz="quarter" idx="11"/>
          </p:nvPr>
        </p:nvSpPr>
        <p:spPr/>
        <p:txBody>
          <a:bodyPr/>
          <a:lstStyle/>
          <a:p>
            <a:r>
              <a:rPr lang="fr-FR" dirty="0" smtClean="0"/>
              <a:t>FTM CGT – octobre 2020</a:t>
            </a:r>
            <a:endParaRPr lang="fr-FR" dirty="0"/>
          </a:p>
        </p:txBody>
      </p:sp>
      <p:sp>
        <p:nvSpPr>
          <p:cNvPr id="8" name="Espace réservé du numéro de diapositive 7"/>
          <p:cNvSpPr>
            <a:spLocks noGrp="1"/>
          </p:cNvSpPr>
          <p:nvPr>
            <p:ph type="sldNum" sz="quarter" idx="12"/>
          </p:nvPr>
        </p:nvSpPr>
        <p:spPr/>
        <p:txBody>
          <a:bodyPr/>
          <a:lstStyle/>
          <a:p>
            <a:fld id="{04FA3B40-7B73-4E82-876C-6FBB0808E94B}" type="slidenum">
              <a:rPr lang="fr-FR" smtClean="0"/>
              <a:pPr/>
              <a:t>4</a:t>
            </a:fld>
            <a:endParaRPr lang="fr-FR" dirty="0"/>
          </a:p>
        </p:txBody>
      </p:sp>
    </p:spTree>
    <p:extLst>
      <p:ext uri="{BB962C8B-B14F-4D97-AF65-F5344CB8AC3E}">
        <p14:creationId xmlns:p14="http://schemas.microsoft.com/office/powerpoint/2010/main" val="20092216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179512" y="188640"/>
            <a:ext cx="8712968" cy="5904656"/>
          </a:xfrm>
        </p:spPr>
        <p:txBody>
          <a:bodyPr/>
          <a:lstStyle/>
          <a:p>
            <a:r>
              <a:rPr lang="fr-FR" sz="2400" dirty="0"/>
              <a:t>Lorsqu’un employeur souhaite bénéficier du dispositif de l’activité partielle, il doit, habituellement, déposer une demande préalable d’autorisation qui doit être accompagnée </a:t>
            </a:r>
            <a:r>
              <a:rPr lang="fr-FR" sz="2400" b="1" dirty="0"/>
              <a:t>de l’avis préalable du comité social et économique, si l’entreprise en est dotée</a:t>
            </a:r>
            <a:r>
              <a:rPr lang="fr-FR" sz="2400" dirty="0"/>
              <a:t>. </a:t>
            </a:r>
            <a:endParaRPr lang="fr-FR" sz="2400" dirty="0" smtClean="0"/>
          </a:p>
          <a:p>
            <a:r>
              <a:rPr lang="fr-FR" sz="2400" b="1" dirty="0"/>
              <a:t>Pour faire face à la crise et l’urgence</a:t>
            </a:r>
            <a:r>
              <a:rPr lang="fr-FR" sz="2400" dirty="0"/>
              <a:t>, le Gouvernement a décidé que, désormais, lorsque l’employeur dépose une demande préalable d’autorisation pour ces deux motifs (3° et 5° de l’article R. 5122-1 du Code du travail), </a:t>
            </a:r>
            <a:r>
              <a:rPr lang="fr-FR" sz="2400" b="1" dirty="0"/>
              <a:t>il peut recueillir cet avis postérieurement à la demande et dispose d’un délai d’au plus deux mois à compter du dépôt de la demande pour communiquer cet avis </a:t>
            </a:r>
            <a:r>
              <a:rPr lang="fr-FR" sz="2400" dirty="0"/>
              <a:t>à l’unité départementale. </a:t>
            </a:r>
            <a:endParaRPr lang="fr-FR" sz="2400" dirty="0" smtClean="0"/>
          </a:p>
          <a:p>
            <a:r>
              <a:rPr lang="fr-FR" sz="2400" dirty="0"/>
              <a:t>La consultation du CSE ne concerne que les entreprises </a:t>
            </a:r>
            <a:r>
              <a:rPr lang="fr-FR" sz="2400" b="1" dirty="0"/>
              <a:t>d’au moins 50 salariés.</a:t>
            </a:r>
            <a:endParaRPr lang="fr-FR" sz="2400" b="1" dirty="0" smtClean="0"/>
          </a:p>
          <a:p>
            <a:r>
              <a:rPr lang="fr-FR" sz="2400" b="1" dirty="0" smtClean="0"/>
              <a:t>Allongement </a:t>
            </a:r>
            <a:r>
              <a:rPr lang="fr-FR" sz="2400" b="1" dirty="0"/>
              <a:t>de la durée de validité maximale de l’autorisation d’activité partielle de six à douze mois (R. 5122-9). </a:t>
            </a:r>
            <a:endParaRPr lang="fr-FR" sz="2400"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5</a:t>
            </a:fld>
            <a:endParaRPr lang="fr-FR" dirty="0"/>
          </a:p>
        </p:txBody>
      </p:sp>
    </p:spTree>
    <p:extLst>
      <p:ext uri="{BB962C8B-B14F-4D97-AF65-F5344CB8AC3E}">
        <p14:creationId xmlns:p14="http://schemas.microsoft.com/office/powerpoint/2010/main" val="35355300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95536" y="1447800"/>
            <a:ext cx="8291264" cy="4572000"/>
          </a:xfrm>
        </p:spPr>
        <p:txBody>
          <a:bodyPr/>
          <a:lstStyle/>
          <a:p>
            <a:r>
              <a:rPr lang="fr-FR" sz="2400" dirty="0" smtClean="0"/>
              <a:t>Le </a:t>
            </a:r>
            <a:r>
              <a:rPr lang="fr-FR" sz="2400" dirty="0"/>
              <a:t>taux de </a:t>
            </a:r>
            <a:r>
              <a:rPr lang="fr-FR" sz="2400" dirty="0" smtClean="0"/>
              <a:t>l’allocation d’activité partielle est de 70 </a:t>
            </a:r>
            <a:r>
              <a:rPr lang="fr-FR" sz="2400" dirty="0"/>
              <a:t>% de la rémunération horaire </a:t>
            </a:r>
            <a:r>
              <a:rPr lang="fr-FR" sz="2400" dirty="0" smtClean="0"/>
              <a:t>brute de référence. </a:t>
            </a:r>
          </a:p>
          <a:p>
            <a:r>
              <a:rPr lang="fr-FR" sz="2400" dirty="0" smtClean="0"/>
              <a:t>Pour certains secteurs fortement impactés, il peut-être de 80% suivant les annexes du décret du 26 septembre 2020 et pour certains secteurs (annexe </a:t>
            </a:r>
            <a:r>
              <a:rPr lang="fr-FR" sz="2400" b="1" dirty="0" smtClean="0"/>
              <a:t>S1 </a:t>
            </a:r>
            <a:r>
              <a:rPr lang="fr-FR" sz="2400" b="1" dirty="0"/>
              <a:t>et S1 bis</a:t>
            </a:r>
            <a:r>
              <a:rPr lang="fr-FR" sz="2400" dirty="0"/>
              <a:t> </a:t>
            </a:r>
            <a:r>
              <a:rPr lang="fr-FR" sz="2400" dirty="0" smtClean="0"/>
              <a:t>), par une</a:t>
            </a:r>
            <a:r>
              <a:rPr lang="fr-FR" sz="2400" b="1" dirty="0" smtClean="0"/>
              <a:t> </a:t>
            </a:r>
            <a:r>
              <a:rPr lang="fr-FR" sz="2400" b="1" dirty="0"/>
              <a:t>prise en charge à 100% de l’activité partielle par </a:t>
            </a:r>
            <a:r>
              <a:rPr lang="fr-FR" sz="2400" b="1" dirty="0" smtClean="0"/>
              <a:t>l’État </a:t>
            </a:r>
            <a:r>
              <a:rPr lang="fr-FR" sz="2400" b="1" dirty="0"/>
              <a:t>et </a:t>
            </a:r>
            <a:r>
              <a:rPr lang="fr-FR" sz="2400" b="1" dirty="0" smtClean="0"/>
              <a:t>l’Unedic </a:t>
            </a:r>
            <a:r>
              <a:rPr lang="fr-FR" sz="2400" b="1" dirty="0"/>
              <a:t>jusqu’au 31 décembre </a:t>
            </a:r>
            <a:r>
              <a:rPr lang="fr-FR" sz="2400" b="1" dirty="0" smtClean="0"/>
              <a:t>2020. </a:t>
            </a:r>
          </a:p>
          <a:p>
            <a:r>
              <a:rPr lang="fr-FR" sz="2400" dirty="0" smtClean="0"/>
              <a:t>Le 100</a:t>
            </a:r>
            <a:r>
              <a:rPr lang="fr-FR" sz="2400" dirty="0"/>
              <a:t>% du salaire net </a:t>
            </a:r>
            <a:r>
              <a:rPr lang="fr-FR" sz="2400" dirty="0" smtClean="0"/>
              <a:t>ne concerne que </a:t>
            </a:r>
            <a:r>
              <a:rPr lang="fr-FR" sz="2400" dirty="0"/>
              <a:t>les salariés au </a:t>
            </a:r>
            <a:r>
              <a:rPr lang="fr-FR" sz="2400" dirty="0" smtClean="0"/>
              <a:t>SMIC. </a:t>
            </a:r>
          </a:p>
          <a:p>
            <a:r>
              <a:rPr lang="fr-FR" sz="2400" dirty="0"/>
              <a:t>Les indemnités d’activité partielle sont exonérées de cotisations sociales, mais restent soumises à la CSG au taux de 6,2 % et à la CRDS au taux de 0,5 %. </a:t>
            </a:r>
            <a:endParaRPr lang="fr-FR" sz="2400" dirty="0" smtClean="0"/>
          </a:p>
          <a:p>
            <a:r>
              <a:rPr lang="fr-FR" sz="2400" dirty="0" smtClean="0"/>
              <a:t>Ces allocations sont prévues dans </a:t>
            </a:r>
            <a:r>
              <a:rPr lang="fr-FR" sz="2400" dirty="0"/>
              <a:t>la limite de 4,5 </a:t>
            </a:r>
            <a:r>
              <a:rPr lang="fr-FR" sz="2400" dirty="0" smtClean="0"/>
              <a:t>fois le SMIC.</a:t>
            </a:r>
            <a:endParaRPr lang="fr-FR" sz="2400"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6</a:t>
            </a:fld>
            <a:endParaRPr lang="fr-FR" dirty="0"/>
          </a:p>
        </p:txBody>
      </p:sp>
      <p:sp>
        <p:nvSpPr>
          <p:cNvPr id="6" name="Titre 1"/>
          <p:cNvSpPr>
            <a:spLocks noGrp="1"/>
          </p:cNvSpPr>
          <p:nvPr>
            <p:ph type="title"/>
          </p:nvPr>
        </p:nvSpPr>
        <p:spPr>
          <a:xfrm>
            <a:off x="395536" y="116632"/>
            <a:ext cx="8424936" cy="1301006"/>
          </a:xfrm>
          <a:ln>
            <a:solidFill>
              <a:srgbClr val="0066FF"/>
            </a:solidFill>
            <a:headEnd/>
            <a:tailEnd/>
          </a:ln>
        </p:spPr>
        <p:style>
          <a:lnRef idx="3">
            <a:schemeClr val="lt1"/>
          </a:lnRef>
          <a:fillRef idx="1">
            <a:schemeClr val="accent1"/>
          </a:fillRef>
          <a:effectRef idx="1">
            <a:schemeClr val="accent1"/>
          </a:effectRef>
          <a:fontRef idx="minor">
            <a:schemeClr val="lt1"/>
          </a:fontRef>
        </p:style>
        <p:txBody>
          <a:bodyPr vert="horz" wrap="square" lIns="91440" tIns="45720" rIns="91440" bIns="91440" numCol="1" anchor="ctr" anchorCtr="0" compatLnSpc="1">
            <a:prstTxWarp prst="textNoShape">
              <a:avLst/>
            </a:prstTxWarp>
          </a:bodyPr>
          <a:lstStyle/>
          <a:p>
            <a:pPr algn="ctr" eaLnBrk="1" hangingPunct="1"/>
            <a:r>
              <a:rPr lang="fr-FR" b="1" dirty="0" smtClean="0">
                <a:solidFill>
                  <a:schemeClr val="bg1"/>
                </a:solidFill>
              </a:rPr>
              <a:t>Quelles sont les montants de ces allocations </a:t>
            </a:r>
            <a:r>
              <a:rPr lang="fr-FR" b="1" dirty="0">
                <a:solidFill>
                  <a:schemeClr val="bg1"/>
                </a:solidFill>
              </a:rPr>
              <a:t>?</a:t>
            </a:r>
          </a:p>
        </p:txBody>
      </p:sp>
    </p:spTree>
    <p:extLst>
      <p:ext uri="{BB962C8B-B14F-4D97-AF65-F5344CB8AC3E}">
        <p14:creationId xmlns:p14="http://schemas.microsoft.com/office/powerpoint/2010/main" val="36155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116632"/>
            <a:ext cx="8784976" cy="1224136"/>
          </a:xfrm>
          <a:ln>
            <a:solidFill>
              <a:srgbClr val="0066FF"/>
            </a:solidFill>
            <a:headEnd/>
            <a:tailEnd/>
          </a:ln>
        </p:spPr>
        <p:style>
          <a:lnRef idx="3">
            <a:schemeClr val="lt1"/>
          </a:lnRef>
          <a:fillRef idx="1">
            <a:schemeClr val="accent1"/>
          </a:fillRef>
          <a:effectRef idx="1">
            <a:schemeClr val="accent1"/>
          </a:effectRef>
          <a:fontRef idx="minor">
            <a:schemeClr val="lt1"/>
          </a:fontRef>
        </p:style>
        <p:txBody>
          <a:bodyPr vert="horz" wrap="square" lIns="91440" tIns="45720" rIns="91440" bIns="91440" numCol="1" anchor="ctr" anchorCtr="0" compatLnSpc="1">
            <a:prstTxWarp prst="textNoShape">
              <a:avLst/>
            </a:prstTxWarp>
          </a:bodyPr>
          <a:lstStyle/>
          <a:p>
            <a:pPr algn="ctr" eaLnBrk="1" hangingPunct="1"/>
            <a:r>
              <a:rPr lang="fr-FR" b="1" dirty="0" smtClean="0">
                <a:solidFill>
                  <a:schemeClr val="bg1"/>
                </a:solidFill>
              </a:rPr>
              <a:t>Quelle est le montant de l’allocation pour les salariés de </a:t>
            </a:r>
            <a:r>
              <a:rPr lang="fr-FR" b="1" dirty="0">
                <a:solidFill>
                  <a:schemeClr val="bg1"/>
                </a:solidFill>
              </a:rPr>
              <a:t>l</a:t>
            </a:r>
            <a:r>
              <a:rPr lang="fr-FR" b="1" dirty="0" smtClean="0">
                <a:solidFill>
                  <a:schemeClr val="bg1"/>
                </a:solidFill>
              </a:rPr>
              <a:t>a métallurgie </a:t>
            </a:r>
            <a:r>
              <a:rPr lang="fr-FR" b="1" dirty="0">
                <a:solidFill>
                  <a:schemeClr val="bg1"/>
                </a:solidFill>
              </a:rPr>
              <a:t>?</a:t>
            </a:r>
          </a:p>
        </p:txBody>
      </p:sp>
      <p:sp>
        <p:nvSpPr>
          <p:cNvPr id="3" name="Espace réservé du contenu 2"/>
          <p:cNvSpPr>
            <a:spLocks noGrp="1"/>
          </p:cNvSpPr>
          <p:nvPr>
            <p:ph sz="quarter" idx="1"/>
          </p:nvPr>
        </p:nvSpPr>
        <p:spPr>
          <a:xfrm>
            <a:off x="179512" y="1340768"/>
            <a:ext cx="8784976" cy="4896544"/>
          </a:xfrm>
        </p:spPr>
        <p:txBody>
          <a:bodyPr/>
          <a:lstStyle/>
          <a:p>
            <a:r>
              <a:rPr lang="fr-FR" sz="2000" dirty="0" smtClean="0"/>
              <a:t>L'employeur </a:t>
            </a:r>
            <a:r>
              <a:rPr lang="fr-FR" sz="2000" dirty="0"/>
              <a:t>doit verser au salarié une indemnité correspondant </a:t>
            </a:r>
            <a:r>
              <a:rPr lang="fr-FR" sz="2000" b="1" dirty="0"/>
              <a:t>à 70 </a:t>
            </a:r>
            <a:r>
              <a:rPr lang="fr-FR" sz="2000" b="1" dirty="0" smtClean="0"/>
              <a:t>% de </a:t>
            </a:r>
            <a:r>
              <a:rPr lang="fr-FR" sz="2000" b="1" dirty="0"/>
              <a:t>son salaire brut</a:t>
            </a:r>
            <a:r>
              <a:rPr lang="fr-FR" sz="2000" dirty="0"/>
              <a:t> par heure </a:t>
            </a:r>
            <a:r>
              <a:rPr lang="fr-FR" sz="2000" i="1" u="sng" dirty="0">
                <a:solidFill>
                  <a:srgbClr val="0070C0"/>
                </a:solidFill>
              </a:rPr>
              <a:t>chômée</a:t>
            </a:r>
            <a:r>
              <a:rPr lang="fr-FR" sz="2000" u="sng" dirty="0">
                <a:solidFill>
                  <a:srgbClr val="0070C0"/>
                </a:solidFill>
              </a:rPr>
              <a:t>, </a:t>
            </a:r>
            <a:r>
              <a:rPr lang="fr-FR" sz="2000" b="1" dirty="0" smtClean="0"/>
              <a:t>soit </a:t>
            </a:r>
            <a:r>
              <a:rPr lang="fr-FR" sz="2000" b="1" dirty="0"/>
              <a:t>environ à 84 % du salaire net </a:t>
            </a:r>
            <a:r>
              <a:rPr lang="fr-FR" sz="2000" b="1" dirty="0" smtClean="0"/>
              <a:t>horaire</a:t>
            </a:r>
            <a:r>
              <a:rPr lang="fr-FR" sz="2000" dirty="0" smtClean="0"/>
              <a:t>. Cette indemnité est dû </a:t>
            </a:r>
            <a:r>
              <a:rPr lang="fr-FR" sz="2000" b="1" dirty="0"/>
              <a:t>dans la limite d’une rémunération de </a:t>
            </a:r>
            <a:r>
              <a:rPr lang="fr-FR" sz="2000" b="1" dirty="0" smtClean="0"/>
              <a:t>4,5 X SMIC </a:t>
            </a:r>
            <a:r>
              <a:rPr lang="fr-FR" sz="2000" dirty="0" smtClean="0"/>
              <a:t>et </a:t>
            </a:r>
            <a:r>
              <a:rPr lang="fr-FR" sz="2000" dirty="0"/>
              <a:t>ne peut pas être </a:t>
            </a:r>
            <a:r>
              <a:rPr lang="fr-FR" sz="2000" b="1" dirty="0"/>
              <a:t>inférieure à 8,03 € net </a:t>
            </a:r>
            <a:r>
              <a:rPr lang="fr-FR" sz="2000" dirty="0"/>
              <a:t>par heure </a:t>
            </a:r>
            <a:r>
              <a:rPr lang="fr-FR" sz="2000" dirty="0" smtClean="0"/>
              <a:t>chômée.</a:t>
            </a:r>
            <a:endParaRPr lang="fr-FR" sz="2000" dirty="0"/>
          </a:p>
          <a:p>
            <a:r>
              <a:rPr lang="fr-FR" sz="2000" dirty="0"/>
              <a:t>L'indemnité est versée par l'employeur </a:t>
            </a:r>
            <a:r>
              <a:rPr lang="fr-FR" sz="2000" b="1" dirty="0"/>
              <a:t>à la date habituelle de versement du salaire.</a:t>
            </a:r>
            <a:endParaRPr lang="fr-FR" sz="2000" dirty="0"/>
          </a:p>
          <a:p>
            <a:r>
              <a:rPr lang="fr-FR" sz="2000" dirty="0"/>
              <a:t>L'employeur doit faire figurer sur le bulletin de paie du salarié (ou dans un document annexé) le nombre des heures indemnisées, les taux appliqués et les sommes versées.</a:t>
            </a:r>
          </a:p>
          <a:p>
            <a:r>
              <a:rPr lang="fr-FR" sz="2000" dirty="0"/>
              <a:t>En cas de procédure de sauvegarde, de redressement ou de liquidation judiciaire, l'agence de services et de paiement (ASP) verse directement la somme au salarié sur décision du préfet.</a:t>
            </a:r>
          </a:p>
          <a:p>
            <a:r>
              <a:rPr lang="fr-FR" sz="2000" dirty="0">
                <a:solidFill>
                  <a:srgbClr val="0070C0"/>
                </a:solidFill>
              </a:rPr>
              <a:t> </a:t>
            </a:r>
            <a:r>
              <a:rPr lang="fr-FR" sz="2000" b="1" dirty="0" smtClean="0">
                <a:solidFill>
                  <a:srgbClr val="0070C0"/>
                </a:solidFill>
              </a:rPr>
              <a:t>À </a:t>
            </a:r>
            <a:r>
              <a:rPr lang="fr-FR" sz="2000" b="1" dirty="0">
                <a:solidFill>
                  <a:srgbClr val="0070C0"/>
                </a:solidFill>
              </a:rPr>
              <a:t>savoir </a:t>
            </a:r>
            <a:r>
              <a:rPr lang="fr-FR" sz="2000" b="1" dirty="0"/>
              <a:t>: </a:t>
            </a:r>
            <a:r>
              <a:rPr lang="fr-FR" sz="2000" dirty="0" smtClean="0">
                <a:solidFill>
                  <a:srgbClr val="FF0000"/>
                </a:solidFill>
              </a:rPr>
              <a:t>Une </a:t>
            </a:r>
            <a:r>
              <a:rPr lang="fr-FR" sz="2000" dirty="0">
                <a:solidFill>
                  <a:srgbClr val="FF0000"/>
                </a:solidFill>
              </a:rPr>
              <a:t>convention ou un accord </a:t>
            </a:r>
            <a:r>
              <a:rPr lang="fr-FR" sz="2000" dirty="0" smtClean="0">
                <a:solidFill>
                  <a:srgbClr val="FF0000"/>
                </a:solidFill>
              </a:rPr>
              <a:t>collectif, </a:t>
            </a:r>
            <a:r>
              <a:rPr lang="fr-FR" sz="2000" dirty="0">
                <a:solidFill>
                  <a:srgbClr val="FF0000"/>
                </a:solidFill>
              </a:rPr>
              <a:t>ainsi qu’une décision unilatérale de l'employeur peuvent prévoir une indemnisation </a:t>
            </a:r>
            <a:r>
              <a:rPr lang="fr-FR" sz="2000" dirty="0" smtClean="0">
                <a:solidFill>
                  <a:srgbClr val="FF0000"/>
                </a:solidFill>
              </a:rPr>
              <a:t>des </a:t>
            </a:r>
            <a:r>
              <a:rPr lang="fr-FR" sz="2000" dirty="0">
                <a:solidFill>
                  <a:srgbClr val="FF0000"/>
                </a:solidFill>
              </a:rPr>
              <a:t>salariés au-delà de 70 % du salaire </a:t>
            </a:r>
            <a:r>
              <a:rPr lang="fr-FR" sz="2000" dirty="0" smtClean="0">
                <a:solidFill>
                  <a:srgbClr val="FF0000"/>
                </a:solidFill>
              </a:rPr>
              <a:t>brut.</a:t>
            </a:r>
            <a:endParaRPr lang="fr-FR" sz="2000" dirty="0">
              <a:solidFill>
                <a:srgbClr val="FF0000"/>
              </a:solidFill>
            </a:endParaRPr>
          </a:p>
          <a:p>
            <a:pPr>
              <a:buNone/>
            </a:pPr>
            <a:endParaRPr lang="fr-FR" dirty="0"/>
          </a:p>
        </p:txBody>
      </p:sp>
      <p:sp>
        <p:nvSpPr>
          <p:cNvPr id="4" name="Espace réservé du pied de page 3"/>
          <p:cNvSpPr>
            <a:spLocks noGrp="1"/>
          </p:cNvSpPr>
          <p:nvPr>
            <p:ph type="ftr" sz="quarter" idx="11"/>
          </p:nvPr>
        </p:nvSpPr>
        <p:spPr>
          <a:xfrm>
            <a:off x="611560" y="6237312"/>
            <a:ext cx="3962400" cy="457200"/>
          </a:xfrm>
        </p:spPr>
        <p:txBody>
          <a:bodyPr/>
          <a:lstStyle/>
          <a:p>
            <a:pPr>
              <a:defRPr/>
            </a:pPr>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pPr>
              <a:defRPr/>
            </a:pPr>
            <a:fld id="{79BC24C3-A270-44D7-892F-4C0260BF697D}" type="slidenum">
              <a:rPr lang="fr-FR" smtClean="0"/>
              <a:pPr>
                <a:defRPr/>
              </a:pPr>
              <a:t>7</a:t>
            </a:fld>
            <a:endParaRPr lang="fr-FR" dirty="0"/>
          </a:p>
        </p:txBody>
      </p:sp>
    </p:spTree>
    <p:extLst>
      <p:ext uri="{BB962C8B-B14F-4D97-AF65-F5344CB8AC3E}">
        <p14:creationId xmlns:p14="http://schemas.microsoft.com/office/powerpoint/2010/main" val="819490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8640"/>
            <a:ext cx="8496944" cy="1228998"/>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a:solidFill>
                  <a:schemeClr val="bg1"/>
                </a:solidFill>
              </a:rPr>
              <a:t>Quelle est le montant de </a:t>
            </a:r>
            <a:r>
              <a:rPr lang="fr-FR" b="1" dirty="0" smtClean="0">
                <a:solidFill>
                  <a:schemeClr val="bg1"/>
                </a:solidFill>
              </a:rPr>
              <a:t>l’allocation perçue par l’employeur ?</a:t>
            </a:r>
            <a:endParaRPr lang="fr-FR" b="1" dirty="0">
              <a:solidFill>
                <a:schemeClr val="bg1"/>
              </a:solidFill>
            </a:endParaRPr>
          </a:p>
        </p:txBody>
      </p:sp>
      <p:sp>
        <p:nvSpPr>
          <p:cNvPr id="3" name="Espace réservé du contenu 2"/>
          <p:cNvSpPr>
            <a:spLocks noGrp="1"/>
          </p:cNvSpPr>
          <p:nvPr>
            <p:ph sz="quarter" idx="1"/>
          </p:nvPr>
        </p:nvSpPr>
        <p:spPr>
          <a:xfrm>
            <a:off x="251520" y="1700808"/>
            <a:ext cx="8712968" cy="4392488"/>
          </a:xfrm>
        </p:spPr>
        <p:txBody>
          <a:bodyPr/>
          <a:lstStyle/>
          <a:p>
            <a:r>
              <a:rPr lang="fr-FR" sz="2800" dirty="0"/>
              <a:t>Pour une valeur de la rémunération horaire brute du salarié inférieure ou égale à 45,67 euros (4,5 </a:t>
            </a:r>
            <a:r>
              <a:rPr lang="fr-FR" sz="2800" dirty="0" smtClean="0"/>
              <a:t>x le SMIC</a:t>
            </a:r>
            <a:r>
              <a:rPr lang="fr-FR" sz="2800" dirty="0"/>
              <a:t>), le taux de l’allocation versée à l’employeur est de 60 % du salaire brut antérieur du </a:t>
            </a:r>
            <a:r>
              <a:rPr lang="fr-FR" sz="2800" dirty="0" smtClean="0"/>
              <a:t>salarié</a:t>
            </a:r>
            <a:r>
              <a:rPr lang="fr-FR" sz="2800" dirty="0"/>
              <a:t> </a:t>
            </a:r>
            <a:r>
              <a:rPr lang="fr-FR" sz="2800" dirty="0" smtClean="0"/>
              <a:t>pour la période du </a:t>
            </a:r>
            <a:r>
              <a:rPr lang="fr-FR" sz="2800" dirty="0"/>
              <a:t>1er juin 2020 et jusqu’au 30 septembre</a:t>
            </a:r>
            <a:r>
              <a:rPr lang="fr-FR" sz="2800" dirty="0" smtClean="0"/>
              <a:t>.</a:t>
            </a:r>
          </a:p>
          <a:p>
            <a:r>
              <a:rPr lang="fr-FR" sz="2800" dirty="0"/>
              <a:t>Par exception, un taux majoré à 70% s’applique pour les employeurs exerçant leur activité principale </a:t>
            </a:r>
            <a:r>
              <a:rPr lang="fr-FR" sz="2800" dirty="0" smtClean="0"/>
              <a:t> dans des secteurs particulièrement impactés.</a:t>
            </a:r>
            <a:endParaRPr lang="fr-FR" sz="2800" dirty="0"/>
          </a:p>
          <a:p>
            <a:r>
              <a:rPr lang="fr-FR" sz="2800" dirty="0"/>
              <a:t>Suite au décret 2020-1170 du </a:t>
            </a:r>
            <a:r>
              <a:rPr lang="fr-FR" sz="2800" dirty="0" smtClean="0"/>
              <a:t>26 </a:t>
            </a:r>
            <a:r>
              <a:rPr lang="fr-FR" sz="2800" dirty="0"/>
              <a:t>septembre </a:t>
            </a:r>
            <a:r>
              <a:rPr lang="fr-FR" sz="2800" dirty="0" smtClean="0"/>
              <a:t>2020, ces dispositions sont applicables jusqu’au 31 octobre 2020.</a:t>
            </a:r>
            <a:endParaRPr lang="fr-FR" sz="2800" b="1" dirty="0">
              <a:solidFill>
                <a:srgbClr val="C00000"/>
              </a:solidFill>
            </a:endParaRPr>
          </a:p>
          <a:p>
            <a:endParaRPr lang="fr-FR" sz="2800" dirty="0"/>
          </a:p>
          <a:p>
            <a:pPr>
              <a:buNone/>
            </a:pPr>
            <a:endParaRPr lang="fr-FR" dirty="0"/>
          </a:p>
        </p:txBody>
      </p:sp>
      <p:sp>
        <p:nvSpPr>
          <p:cNvPr id="4" name="Espace réservé du numéro de diapositive 4"/>
          <p:cNvSpPr>
            <a:spLocks noGrp="1"/>
          </p:cNvSpPr>
          <p:nvPr>
            <p:ph type="sldNum" sz="quarter" idx="12"/>
          </p:nvPr>
        </p:nvSpPr>
        <p:spPr>
          <a:xfrm>
            <a:off x="146050" y="6210300"/>
            <a:ext cx="457200" cy="457200"/>
          </a:xfrm>
        </p:spPr>
        <p:txBody>
          <a:bodyPr/>
          <a:lstStyle/>
          <a:p>
            <a:pPr>
              <a:defRPr/>
            </a:pPr>
            <a:fld id="{79BC24C3-A270-44D7-892F-4C0260BF697D}" type="slidenum">
              <a:rPr lang="fr-FR" smtClean="0"/>
              <a:pPr>
                <a:defRPr/>
              </a:pPr>
              <a:t>8</a:t>
            </a:fld>
            <a:endParaRPr lang="fr-FR" dirty="0"/>
          </a:p>
        </p:txBody>
      </p:sp>
      <p:sp>
        <p:nvSpPr>
          <p:cNvPr id="5" name="Espace réservé du pied de page 3"/>
          <p:cNvSpPr>
            <a:spLocks noGrp="1"/>
          </p:cNvSpPr>
          <p:nvPr>
            <p:ph type="ftr" sz="quarter" idx="11"/>
          </p:nvPr>
        </p:nvSpPr>
        <p:spPr>
          <a:xfrm>
            <a:off x="914400" y="6172200"/>
            <a:ext cx="3962400" cy="457200"/>
          </a:xfrm>
        </p:spPr>
        <p:txBody>
          <a:bodyPr/>
          <a:lstStyle/>
          <a:p>
            <a:pPr>
              <a:defRPr/>
            </a:pPr>
            <a:r>
              <a:rPr lang="fr-FR" dirty="0" smtClean="0"/>
              <a:t>FTM CGT – octobre 2020</a:t>
            </a:r>
            <a:endParaRPr lang="fr-FR" dirty="0"/>
          </a:p>
        </p:txBody>
      </p:sp>
    </p:spTree>
    <p:extLst>
      <p:ext uri="{BB962C8B-B14F-4D97-AF65-F5344CB8AC3E}">
        <p14:creationId xmlns:p14="http://schemas.microsoft.com/office/powerpoint/2010/main" val="30886571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51520" y="1340768"/>
            <a:ext cx="8640960" cy="4824536"/>
          </a:xfrm>
        </p:spPr>
        <p:txBody>
          <a:bodyPr/>
          <a:lstStyle/>
          <a:p>
            <a:r>
              <a:rPr lang="fr-FR" dirty="0"/>
              <a:t>À compter du 1er novembre 2020, </a:t>
            </a:r>
            <a:r>
              <a:rPr lang="fr-FR" dirty="0" smtClean="0"/>
              <a:t>le gouvernement devrait procéder à </a:t>
            </a:r>
            <a:r>
              <a:rPr lang="fr-FR" dirty="0"/>
              <a:t>un </a:t>
            </a:r>
            <a:r>
              <a:rPr lang="fr-FR" i="1" dirty="0"/>
              <a:t>« resserrement » </a:t>
            </a:r>
            <a:r>
              <a:rPr lang="fr-FR" dirty="0"/>
              <a:t>du </a:t>
            </a:r>
            <a:r>
              <a:rPr lang="fr-FR" dirty="0" smtClean="0"/>
              <a:t>dispositif d’activité </a:t>
            </a:r>
            <a:r>
              <a:rPr lang="fr-FR" dirty="0"/>
              <a:t>partielle de droit </a:t>
            </a:r>
            <a:r>
              <a:rPr lang="fr-FR" dirty="0" smtClean="0"/>
              <a:t>commun. </a:t>
            </a:r>
            <a:endParaRPr lang="fr-FR" dirty="0"/>
          </a:p>
          <a:p>
            <a:r>
              <a:rPr lang="fr-FR" dirty="0" smtClean="0"/>
              <a:t>Le </a:t>
            </a:r>
            <a:r>
              <a:rPr lang="fr-FR" dirty="0"/>
              <a:t>taux horaire de </a:t>
            </a:r>
            <a:r>
              <a:rPr lang="fr-FR" dirty="0" smtClean="0"/>
              <a:t>l’allocation d’activité </a:t>
            </a:r>
            <a:r>
              <a:rPr lang="fr-FR" dirty="0"/>
              <a:t>partielle passerait de </a:t>
            </a:r>
            <a:r>
              <a:rPr lang="fr-FR" b="1" dirty="0"/>
              <a:t>60 </a:t>
            </a:r>
            <a:r>
              <a:rPr lang="fr-FR" b="1" dirty="0" smtClean="0"/>
              <a:t>% à </a:t>
            </a:r>
            <a:r>
              <a:rPr lang="fr-FR" b="1" dirty="0"/>
              <a:t>36 % </a:t>
            </a:r>
            <a:r>
              <a:rPr lang="fr-FR" dirty="0"/>
              <a:t>de la rémunération </a:t>
            </a:r>
            <a:r>
              <a:rPr lang="fr-FR" dirty="0" smtClean="0"/>
              <a:t>horaire brute du salarié versée à l’employeur. </a:t>
            </a:r>
          </a:p>
          <a:p>
            <a:r>
              <a:rPr lang="fr-FR" dirty="0" smtClean="0"/>
              <a:t>Le </a:t>
            </a:r>
            <a:r>
              <a:rPr lang="fr-FR" dirty="0"/>
              <a:t>taux plancher de </a:t>
            </a:r>
            <a:r>
              <a:rPr lang="fr-FR" dirty="0" smtClean="0"/>
              <a:t>l’allocation serait </a:t>
            </a:r>
            <a:r>
              <a:rPr lang="fr-FR" dirty="0"/>
              <a:t>également réduit à 7,23 </a:t>
            </a:r>
            <a:r>
              <a:rPr lang="fr-FR" dirty="0" smtClean="0"/>
              <a:t>€ au </a:t>
            </a:r>
            <a:r>
              <a:rPr lang="fr-FR" dirty="0"/>
              <a:t>lieu de 8,03 € (le Smic horaire net</a:t>
            </a:r>
            <a:r>
              <a:rPr lang="fr-FR" dirty="0" smtClean="0"/>
              <a:t>).</a:t>
            </a:r>
          </a:p>
          <a:p>
            <a:r>
              <a:rPr lang="fr-FR" dirty="0"/>
              <a:t>L</a:t>
            </a:r>
            <a:r>
              <a:rPr lang="fr-FR" dirty="0" smtClean="0"/>
              <a:t>e </a:t>
            </a:r>
            <a:r>
              <a:rPr lang="fr-FR" dirty="0"/>
              <a:t>taux de </a:t>
            </a:r>
            <a:r>
              <a:rPr lang="fr-FR" dirty="0" smtClean="0"/>
              <a:t>l’indemnité versée par </a:t>
            </a:r>
            <a:r>
              <a:rPr lang="fr-FR" dirty="0"/>
              <a:t>l’employeur au salarié </a:t>
            </a:r>
            <a:r>
              <a:rPr lang="fr-FR" dirty="0" smtClean="0"/>
              <a:t>placé en </a:t>
            </a:r>
            <a:r>
              <a:rPr lang="fr-FR" dirty="0"/>
              <a:t>activité partielle, </a:t>
            </a:r>
            <a:r>
              <a:rPr lang="fr-FR" b="1" dirty="0"/>
              <a:t>passerait de 70 </a:t>
            </a:r>
            <a:r>
              <a:rPr lang="fr-FR" b="1" dirty="0" smtClean="0"/>
              <a:t>% à </a:t>
            </a:r>
            <a:r>
              <a:rPr lang="fr-FR" b="1" dirty="0"/>
              <a:t>60 %</a:t>
            </a:r>
            <a:r>
              <a:rPr lang="fr-FR" dirty="0"/>
              <a:t> </a:t>
            </a:r>
            <a:r>
              <a:rPr lang="fr-FR" dirty="0" smtClean="0"/>
              <a:t>(sauf </a:t>
            </a:r>
            <a:r>
              <a:rPr lang="fr-FR" dirty="0"/>
              <a:t>pour les </a:t>
            </a:r>
            <a:r>
              <a:rPr lang="fr-FR" dirty="0" smtClean="0"/>
              <a:t>salariés des secteurs particulièrement </a:t>
            </a:r>
            <a:r>
              <a:rPr lang="fr-FR" dirty="0"/>
              <a:t>touchés </a:t>
            </a:r>
            <a:r>
              <a:rPr lang="fr-FR" dirty="0" smtClean="0"/>
              <a:t>par la crise)</a:t>
            </a:r>
            <a:endParaRPr lang="fr-FR" dirty="0"/>
          </a:p>
        </p:txBody>
      </p:sp>
      <p:sp>
        <p:nvSpPr>
          <p:cNvPr id="4" name="Espace réservé du pied de page 3"/>
          <p:cNvSpPr>
            <a:spLocks noGrp="1"/>
          </p:cNvSpPr>
          <p:nvPr>
            <p:ph type="ftr" sz="quarter" idx="11"/>
          </p:nvPr>
        </p:nvSpPr>
        <p:spPr/>
        <p:txBody>
          <a:bodyPr/>
          <a:lstStyle/>
          <a:p>
            <a:r>
              <a:rPr lang="fr-FR" dirty="0" smtClean="0"/>
              <a:t>FTM CGT – octobre 2020</a:t>
            </a:r>
            <a:endParaRPr lang="fr-FR" dirty="0"/>
          </a:p>
        </p:txBody>
      </p:sp>
      <p:sp>
        <p:nvSpPr>
          <p:cNvPr id="5" name="Espace réservé du numéro de diapositive 4"/>
          <p:cNvSpPr>
            <a:spLocks noGrp="1"/>
          </p:cNvSpPr>
          <p:nvPr>
            <p:ph type="sldNum" sz="quarter" idx="12"/>
          </p:nvPr>
        </p:nvSpPr>
        <p:spPr/>
        <p:txBody>
          <a:bodyPr/>
          <a:lstStyle/>
          <a:p>
            <a:fld id="{04FA3B40-7B73-4E82-876C-6FBB0808E94B}" type="slidenum">
              <a:rPr lang="fr-FR" smtClean="0"/>
              <a:pPr/>
              <a:t>9</a:t>
            </a:fld>
            <a:endParaRPr lang="fr-FR" dirty="0"/>
          </a:p>
        </p:txBody>
      </p:sp>
      <p:sp>
        <p:nvSpPr>
          <p:cNvPr id="6" name="Titre 1"/>
          <p:cNvSpPr>
            <a:spLocks noGrp="1"/>
          </p:cNvSpPr>
          <p:nvPr>
            <p:ph type="title"/>
          </p:nvPr>
        </p:nvSpPr>
        <p:spPr>
          <a:xfrm>
            <a:off x="899592" y="116632"/>
            <a:ext cx="7772400" cy="1215008"/>
          </a:xfrm>
          <a:ln>
            <a:solidFill>
              <a:srgbClr val="0066FF"/>
            </a:solidFill>
          </a:ln>
        </p:spPr>
        <p:style>
          <a:lnRef idx="3">
            <a:schemeClr val="lt1"/>
          </a:lnRef>
          <a:fillRef idx="1">
            <a:schemeClr val="accent1"/>
          </a:fillRef>
          <a:effectRef idx="1">
            <a:schemeClr val="accent1"/>
          </a:effectRef>
          <a:fontRef idx="minor">
            <a:schemeClr val="lt1"/>
          </a:fontRef>
        </p:style>
        <p:txBody>
          <a:bodyPr/>
          <a:lstStyle/>
          <a:p>
            <a:pPr algn="ctr"/>
            <a:r>
              <a:rPr lang="fr-FR" b="1" dirty="0" smtClean="0">
                <a:solidFill>
                  <a:schemeClr val="bg1"/>
                </a:solidFill>
              </a:rPr>
              <a:t>Des changements sont-ils à prévoir dans les prochains jours ?</a:t>
            </a:r>
            <a:endParaRPr lang="fr-FR" b="1" dirty="0">
              <a:solidFill>
                <a:schemeClr val="bg1"/>
              </a:solidFill>
            </a:endParaRPr>
          </a:p>
        </p:txBody>
      </p:sp>
    </p:spTree>
    <p:extLst>
      <p:ext uri="{BB962C8B-B14F-4D97-AF65-F5344CB8AC3E}">
        <p14:creationId xmlns:p14="http://schemas.microsoft.com/office/powerpoint/2010/main" val="102115559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2016 - CHARTE GRAPHIQUE FTM-CGT">
  <a:themeElements>
    <a:clrScheme name="Personnalisé 3">
      <a:dk1>
        <a:sysClr val="windowText" lastClr="000000"/>
      </a:dk1>
      <a:lt1>
        <a:sysClr val="window" lastClr="FFFFFF"/>
      </a:lt1>
      <a:dk2>
        <a:srgbClr val="696464"/>
      </a:dk2>
      <a:lt2>
        <a:srgbClr val="E9E5DC"/>
      </a:lt2>
      <a:accent1>
        <a:srgbClr val="C00000"/>
      </a:accent1>
      <a:accent2>
        <a:srgbClr val="9B2D1F"/>
      </a:accent2>
      <a:accent3>
        <a:srgbClr val="956251"/>
      </a:accent3>
      <a:accent4>
        <a:srgbClr val="956251"/>
      </a:accent4>
      <a:accent5>
        <a:srgbClr val="918485"/>
      </a:accent5>
      <a:accent6>
        <a:srgbClr val="855D5D"/>
      </a:accent6>
      <a:hlink>
        <a:srgbClr val="96A9A9"/>
      </a:hlink>
      <a:folHlink>
        <a:srgbClr val="96A9A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2274</TotalTime>
  <Words>3551</Words>
  <Application>Microsoft Office PowerPoint</Application>
  <PresentationFormat>Affichage à l'écran (4:3)</PresentationFormat>
  <Paragraphs>239</Paragraphs>
  <Slides>34</Slides>
  <Notes>1</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1_2016 - CHARTE GRAPHIQUE FTM-CGT</vt:lpstr>
      <vt:lpstr>Présentation des dispositifs,  d'Activité Partielle de droit commun,  du dispositif Arme/APLD,  les modalités de calcul du chômage partiel.</vt:lpstr>
      <vt:lpstr>L’activité partielle de droit commun. </vt:lpstr>
      <vt:lpstr>Article R5122-2   Modifié par Décret n°2020-794 du 26 juin 2020 - art. 1</vt:lpstr>
      <vt:lpstr>Présentation PowerPoint</vt:lpstr>
      <vt:lpstr>Présentation PowerPoint</vt:lpstr>
      <vt:lpstr>Quelles sont les montants de ces allocations ?</vt:lpstr>
      <vt:lpstr>Quelle est le montant de l’allocation pour les salariés de la métallurgie ?</vt:lpstr>
      <vt:lpstr>Quelle est le montant de l’allocation perçue par l’employeur ?</vt:lpstr>
      <vt:lpstr>Des changements sont-ils à prévoir dans les prochains jours ?</vt:lpstr>
      <vt:lpstr>L’Activité Réduite et Maintien dans l’Emploi, (APLD).</vt:lpstr>
      <vt:lpstr>Présentation PowerPoint</vt:lpstr>
      <vt:lpstr>En cas de négociation d’un accord d’entreprise, quels sont les points de vigilance à avoir.</vt:lpstr>
      <vt:lpstr>Suite….</vt:lpstr>
      <vt:lpstr>Suite….</vt:lpstr>
      <vt:lpstr>Quelle est le montant de l’allocation de ce dispositif pour les salariés de la métallurgie ?</vt:lpstr>
      <vt:lpstr>Quelle est le montant de l’allocation perçue par l’employeur ?</vt:lpstr>
      <vt:lpstr>Quelles sont les sanctions pour l’employeur si ce dernier ne respecte pas ses obligations en terme d’emplois ?</vt:lpstr>
      <vt:lpstr>Quelles sont les sanctions suite …</vt:lpstr>
      <vt:lpstr>Quelles sont les heures indemnisables au titre de l’activité partielle ?</vt:lpstr>
      <vt:lpstr>Quels sont les éléments de rémunération à prendre en compte pour calculer l’indemnité de chômage partiel ?</vt:lpstr>
      <vt:lpstr>Quels sont les éléments de rémunération à prendre en compte pour calculer, suite….</vt:lpstr>
      <vt:lpstr>Quels sont les éléments de rémunération qui n’entrent pas dans l’assiette de calcul ?</vt:lpstr>
      <vt:lpstr>Arrêt maladie et activité partielle</vt:lpstr>
      <vt:lpstr>Arrêt maladie et activité partielle</vt:lpstr>
      <vt:lpstr>La période de mi-temps thérapeutique</vt:lpstr>
      <vt:lpstr>Que se passe-t-il pour le salarié qui tombe malade après la mise en activité partielle ?</vt:lpstr>
      <vt:lpstr> Quid des salariés au forfait jours ?</vt:lpstr>
      <vt:lpstr>Les salariés au forfait jours suite …</vt:lpstr>
      <vt:lpstr>Comment calculer le montant de l’allocation ?</vt:lpstr>
      <vt:lpstr>Présentation PowerPoint</vt:lpstr>
      <vt:lpstr>Différents types de calculs en poste.</vt:lpstr>
      <vt:lpstr>Comment vérifier que l’employeur à bien maintenu la rémunération  </vt:lpstr>
      <vt:lpstr>Calcul de la prime d’ancienneté</vt:lpstr>
      <vt:lpstr>Merci pour votre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Négo et ICT</dc:title>
  <dc:creator>AURELIE.DEVAUX</dc:creator>
  <cp:lastModifiedBy>Eric</cp:lastModifiedBy>
  <cp:revision>102</cp:revision>
  <dcterms:created xsi:type="dcterms:W3CDTF">2020-03-04T13:14:43Z</dcterms:created>
  <dcterms:modified xsi:type="dcterms:W3CDTF">2020-10-26T17:54:54Z</dcterms:modified>
</cp:coreProperties>
</file>